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64.xml.rels" ContentType="application/vnd.openxmlformats-package.relationships+xml"/>
  <Override PartName="/ppt/notesSlides/_rels/notesSlide55.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91.xml.rels" ContentType="application/vnd.openxmlformats-package.relationships+xml"/>
  <Override PartName="/ppt/notesSlides/_rels/notesSlide12.xml.rels" ContentType="application/vnd.openxmlformats-package.relationships+xml"/>
  <Override PartName="/ppt/notesSlides/_rels/notesSlide100.xml.rels" ContentType="application/vnd.openxmlformats-package.relationships+xml"/>
  <Override PartName="/ppt/notesSlides/_rels/notesSlide18.xml.rels" ContentType="application/vnd.openxmlformats-package.relationships+xml"/>
  <Override PartName="/ppt/notesSlides/_rels/notesSlide53.xml.rels" ContentType="application/vnd.openxmlformats-package.relationships+xml"/>
  <Override PartName="/ppt/notesSlides/_rels/notesSlide90.xml.rels" ContentType="application/vnd.openxmlformats-package.relationships+xml"/>
  <Override PartName="/ppt/notesSlides/_rels/notesSlide26.xml.rels" ContentType="application/vnd.openxmlformats-package.relationships+xml"/>
  <Override PartName="/ppt/notesSlides/_rels/notesSlide65.xml.rels" ContentType="application/vnd.openxmlformats-package.relationships+xml"/>
  <Override PartName="/ppt/notesSlides/_rels/notesSlide101.xml.rels" ContentType="application/vnd.openxmlformats-package.relationships+xml"/>
  <Override PartName="/ppt/notesSlides/_rels/notesSlide20.xml.rels" ContentType="application/vnd.openxmlformats-package.relationships+xml"/>
  <Override PartName="/ppt/notesSlides/notesSlide64.xml" ContentType="application/vnd.openxmlformats-officedocument.presentationml.notesSlide+xml"/>
  <Override PartName="/ppt/notesSlides/notesSlide58.xml" ContentType="application/vnd.openxmlformats-officedocument.presentationml.notesSlide+xml"/>
  <Override PartName="/ppt/notesSlides/notesSlide100.xml" ContentType="application/vnd.openxmlformats-officedocument.presentationml.notesSlide+xml"/>
  <Override PartName="/ppt/notesSlides/notesSlide9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5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90.xml" ContentType="application/vnd.openxmlformats-officedocument.presentationml.notesSlide+xml"/>
  <Override PartName="/ppt/notesSlides/notesSlide54.xml" ContentType="application/vnd.openxmlformats-officedocument.presentationml.notesSlide+xml"/>
  <Override PartName="/ppt/notesSlides/notesSlide29.xml" ContentType="application/vnd.openxmlformats-officedocument.presentationml.notesSlide+xml"/>
  <Override PartName="/ppt/notesSlides/notesSlide65.xml" ContentType="application/vnd.openxmlformats-officedocument.presentationml.notesSlide+xml"/>
  <Override PartName="/ppt/notesSlides/notesSlide101.xml" ContentType="application/vnd.openxmlformats-officedocument.presentationml.notesSlide+xml"/>
  <Override PartName="/ppt/notesSlides/notesSlide45.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3.jpeg" ContentType="image/jpeg"/>
  <Override PartName="/ppt/media/image40.png" ContentType="image/png"/>
  <Override PartName="/ppt/media/image33.png" ContentType="image/png"/>
  <Override PartName="/ppt/media/image32.png" ContentType="image/png"/>
  <Override PartName="/ppt/media/image31.png" ContentType="image/png"/>
  <Override PartName="/ppt/media/image2.jpeg" ContentType="image/jpeg"/>
  <Override PartName="/ppt/media/image39.png" ContentType="image/png"/>
  <Override PartName="/ppt/media/image9.png" ContentType="image/png"/>
  <Override PartName="/ppt/media/image86.png" ContentType="image/png"/>
  <Override PartName="/ppt/media/image13.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30.png" ContentType="image/png"/>
  <Override PartName="/ppt/media/image26.png" ContentType="image/png"/>
  <Override PartName="/ppt/media/image91.png" ContentType="image/png"/>
  <Override PartName="/ppt/media/image89.png" ContentType="image/png"/>
  <Override PartName="/ppt/media/image77.png" ContentType="image/png"/>
  <Override PartName="/ppt/media/image25.png" ContentType="image/png"/>
  <Override PartName="/ppt/media/image90.png" ContentType="image/png"/>
  <Override PartName="/ppt/media/image88.png" ContentType="image/png"/>
  <Override PartName="/ppt/media/image76.png" ContentType="image/png"/>
  <Override PartName="/ppt/media/image87.png" ContentType="image/png"/>
  <Override PartName="/ppt/media/image75.png" ContentType="image/png"/>
  <Override PartName="/ppt/media/image79.png" ContentType="image/png"/>
  <Override PartName="/ppt/media/image78.png" ContentType="image/png"/>
  <Override PartName="/ppt/media/image74.png" ContentType="image/png"/>
  <Override PartName="/ppt/media/image73.png" ContentType="image/png"/>
  <Override PartName="/ppt/media/image72.png" ContentType="image/png"/>
  <Override PartName="/ppt/media/image69.png" ContentType="image/png"/>
  <Override PartName="/ppt/media/image71.png" ContentType="image/png"/>
  <Override PartName="/ppt/media/image68.png" ContentType="image/png"/>
  <Override PartName="/ppt/media/image70.png" ContentType="image/png"/>
  <Override PartName="/ppt/media/image22.png" ContentType="image/png"/>
  <Override PartName="/ppt/media/image59.png" ContentType="image/png"/>
  <Override PartName="/ppt/media/image58.png" ContentType="image/png"/>
  <Override PartName="/ppt/media/image20.png" ContentType="image/png"/>
  <Override PartName="/ppt/media/image57.png" ContentType="image/png"/>
  <Override PartName="/ppt/media/image1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21.png" ContentType="image/png"/>
  <Override PartName="/ppt/media/image1.jpeg" ContentType="image/jpeg"/>
  <Override PartName="/ppt/media/image47.png" ContentType="image/png"/>
  <Override PartName="/ppt/media/image28.png" ContentType="image/png"/>
  <Override PartName="/ppt/media/image93.png" ContentType="image/png"/>
  <Override PartName="/ppt/media/image50.wmf" ContentType="image/x-wmf"/>
  <Override PartName="/ppt/media/image80.png" ContentType="image/png"/>
  <Override PartName="/ppt/media/image15.png" ContentType="image/png"/>
  <Override PartName="/ppt/media/image29.png" ContentType="image/png"/>
  <Override PartName="/ppt/media/image94.png" ContentType="image/png"/>
  <Override PartName="/ppt/media/image92.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6.png" ContentType="image/png"/>
  <Override PartName="/ppt/media/image18.png" ContentType="image/png"/>
  <Override PartName="/ppt/media/image8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x="9144000" cy="6858000"/>
  <p:notesSz cx="6858000" cy="994568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tr-TR" sz="1800" spc="-1" strike="noStrike">
                <a:solidFill>
                  <a:srgbClr val="000000"/>
                </a:solidFill>
                <a:latin typeface="Arial"/>
              </a:rPr>
              <a:t>Clic</a:t>
            </a:r>
            <a:r>
              <a:rPr b="0" lang="tr-TR" sz="1800" spc="-1" strike="noStrike">
                <a:solidFill>
                  <a:srgbClr val="000000"/>
                </a:solidFill>
                <a:latin typeface="Arial"/>
              </a:rPr>
              <a:t>k to </a:t>
            </a:r>
            <a:r>
              <a:rPr b="0" lang="tr-TR" sz="1800" spc="-1" strike="noStrike">
                <a:solidFill>
                  <a:srgbClr val="000000"/>
                </a:solidFill>
                <a:latin typeface="Arial"/>
              </a:rPr>
              <a:t>mov</a:t>
            </a:r>
            <a:r>
              <a:rPr b="0" lang="tr-TR" sz="1800" spc="-1" strike="noStrike">
                <a:solidFill>
                  <a:srgbClr val="000000"/>
                </a:solidFill>
                <a:latin typeface="Arial"/>
              </a:rPr>
              <a:t>e the </a:t>
            </a:r>
            <a:r>
              <a:rPr b="0" lang="tr-TR" sz="1800" spc="-1" strike="noStrike">
                <a:solidFill>
                  <a:srgbClr val="000000"/>
                </a:solidFill>
                <a:latin typeface="Arial"/>
              </a:rPr>
              <a:t>slide</a:t>
            </a:r>
            <a:endParaRPr b="0" lang="tr-TR" sz="1800" spc="-1" strike="noStrike">
              <a:solidFill>
                <a:srgbClr val="000000"/>
              </a:solidFill>
              <a:latin typeface="Arial"/>
            </a:endParaRPr>
          </a:p>
        </p:txBody>
      </p:sp>
      <p:sp>
        <p:nvSpPr>
          <p:cNvPr id="128"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35D595E-A252-4EE0-968B-0D5E497924F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www.tutorialspoint.com/cprogramming/c_data_types.htm"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docs.python.org/2/library/decimal.html"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0ACB65-3642-4649-8987-F7FB2A99E3BB}"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83" name="PlaceHolder 2"/>
          <p:cNvSpPr>
            <a:spLocks noGrp="1"/>
          </p:cNvSpPr>
          <p:nvPr>
            <p:ph type="sldImg"/>
          </p:nvPr>
        </p:nvSpPr>
        <p:spPr>
          <a:xfrm>
            <a:off x="942840" y="746280"/>
            <a:ext cx="4970160" cy="3728520"/>
          </a:xfrm>
          <a:prstGeom prst="rect">
            <a:avLst/>
          </a:prstGeom>
        </p:spPr>
      </p:sp>
      <p:sp>
        <p:nvSpPr>
          <p:cNvPr id="584" name="PlaceHolder 3"/>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tr-TR" sz="2000" spc="-1" strike="noStrike">
                <a:latin typeface="+mn-lt"/>
              </a:rPr>
              <a:t>https://stackoverflow.com/questions/57483/what-are-the-differences-between-a-pointer-variable-and-a-reference-variable-in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C++ added the so-called reference variables (or references in short). A reference is an alias, or an alternate name to an existing variable. For example, suppose you make peter a reference (alias) to paul, you can refer to the person as either peter or paul.</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Recall that C/C++ use &amp; to denote the </a:t>
            </a:r>
            <a:r>
              <a:rPr b="0" i="1" lang="en-US" sz="1200" spc="-1" strike="noStrike">
                <a:solidFill>
                  <a:srgbClr val="000000"/>
                </a:solidFill>
                <a:latin typeface="+mn-lt"/>
                <a:ea typeface="+mn-ea"/>
              </a:rPr>
              <a:t>address-of</a:t>
            </a:r>
            <a:r>
              <a:rPr b="0" lang="en-US" sz="1200" spc="-1" strike="noStrike">
                <a:solidFill>
                  <a:srgbClr val="000000"/>
                </a:solidFill>
                <a:latin typeface="+mn-lt"/>
                <a:ea typeface="+mn-ea"/>
              </a:rPr>
              <a:t> operator in an expression. C++ assigns an additional meaning to &amp; in declaration to declare a reference variable.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meaning of symbol &amp; is different in an expression and in a declaration. When it is used in an expression, &amp; denotes the address-of operator, which returns the address of a variable, e.g., if number is an int variable, &amp;number returns the address of the variable number (this has been described in the above section).</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Howeve, when &amp; is used in a </a:t>
            </a:r>
            <a:r>
              <a:rPr b="0" i="1" lang="en-US" sz="1200" spc="-1" strike="noStrike">
                <a:solidFill>
                  <a:srgbClr val="000000"/>
                </a:solidFill>
                <a:latin typeface="+mn-lt"/>
                <a:ea typeface="+mn-ea"/>
              </a:rPr>
              <a:t>declaration </a:t>
            </a:r>
            <a:r>
              <a:rPr b="0" lang="en-US" sz="1200" spc="-1" strike="noStrike">
                <a:solidFill>
                  <a:srgbClr val="000000"/>
                </a:solidFill>
                <a:latin typeface="+mn-lt"/>
                <a:ea typeface="+mn-ea"/>
              </a:rPr>
              <a:t>(including </a:t>
            </a:r>
            <a:r>
              <a:rPr b="0" i="1" lang="en-US" sz="1200" spc="-1" strike="noStrike">
                <a:solidFill>
                  <a:srgbClr val="000000"/>
                </a:solidFill>
                <a:latin typeface="+mn-lt"/>
                <a:ea typeface="+mn-ea"/>
              </a:rPr>
              <a:t>function formal parameters</a:t>
            </a:r>
            <a:r>
              <a:rPr b="0" lang="en-US" sz="1200" spc="-1" strike="noStrike">
                <a:solidFill>
                  <a:srgbClr val="000000"/>
                </a:solidFill>
                <a:latin typeface="+mn-lt"/>
                <a:ea typeface="+mn-ea"/>
              </a:rPr>
              <a:t>), it is part of the type identifier and is used to declare a </a:t>
            </a:r>
            <a:r>
              <a:rPr b="0" i="1" lang="en-US" sz="1200" spc="-1" strike="noStrike">
                <a:solidFill>
                  <a:srgbClr val="000000"/>
                </a:solidFill>
                <a:latin typeface="+mn-lt"/>
                <a:ea typeface="+mn-ea"/>
              </a:rPr>
              <a:t>reference variable</a:t>
            </a:r>
            <a:r>
              <a:rPr b="0" lang="en-US" sz="1200" spc="-1" strike="noStrike">
                <a:solidFill>
                  <a:srgbClr val="000000"/>
                </a:solidFill>
                <a:latin typeface="+mn-lt"/>
                <a:ea typeface="+mn-ea"/>
              </a:rPr>
              <a:t> (or </a:t>
            </a:r>
            <a:r>
              <a:rPr b="0" i="1" lang="en-US" sz="1200" spc="-1" strike="noStrike">
                <a:solidFill>
                  <a:srgbClr val="000000"/>
                </a:solidFill>
                <a:latin typeface="+mn-lt"/>
                <a:ea typeface="+mn-ea"/>
              </a:rPr>
              <a:t>reference</a:t>
            </a:r>
            <a:r>
              <a:rPr b="0" lang="en-US" sz="1200" spc="-1" strike="noStrike">
                <a:solidFill>
                  <a:srgbClr val="000000"/>
                </a:solidFill>
                <a:latin typeface="+mn-lt"/>
                <a:ea typeface="+mn-ea"/>
              </a:rPr>
              <a:t> or </a:t>
            </a:r>
            <a:r>
              <a:rPr b="0" i="1" lang="en-US" sz="1200" spc="-1" strike="noStrike">
                <a:solidFill>
                  <a:srgbClr val="000000"/>
                </a:solidFill>
                <a:latin typeface="+mn-lt"/>
                <a:ea typeface="+mn-ea"/>
              </a:rPr>
              <a:t>alias</a:t>
            </a:r>
            <a:r>
              <a:rPr b="0" lang="en-US" sz="1200" spc="-1" strike="noStrike">
                <a:solidFill>
                  <a:srgbClr val="000000"/>
                </a:solidFill>
                <a:latin typeface="+mn-lt"/>
                <a:ea typeface="+mn-ea"/>
              </a:rPr>
              <a:t> or </a:t>
            </a:r>
            <a:r>
              <a:rPr b="0" i="1" lang="en-US" sz="1200" spc="-1" strike="noStrike">
                <a:solidFill>
                  <a:srgbClr val="000000"/>
                </a:solidFill>
                <a:latin typeface="+mn-lt"/>
                <a:ea typeface="+mn-ea"/>
              </a:rPr>
              <a:t>alternate name</a:t>
            </a:r>
            <a:r>
              <a:rPr b="0" lang="en-US" sz="1200" spc="-1" strike="noStrike">
                <a:solidFill>
                  <a:srgbClr val="000000"/>
                </a:solidFill>
                <a:latin typeface="+mn-lt"/>
                <a:ea typeface="+mn-ea"/>
              </a:rPr>
              <a:t>). It is used to provide </a:t>
            </a:r>
            <a:r>
              <a:rPr b="0" i="1" lang="en-US" sz="1200" spc="-1" strike="noStrike">
                <a:solidFill>
                  <a:srgbClr val="000000"/>
                </a:solidFill>
                <a:latin typeface="+mn-lt"/>
                <a:ea typeface="+mn-ea"/>
              </a:rPr>
              <a:t>another name</a:t>
            </a:r>
            <a:r>
              <a:rPr b="0" lang="en-US" sz="1200" spc="-1" strike="noStrike">
                <a:solidFill>
                  <a:srgbClr val="000000"/>
                </a:solidFill>
                <a:latin typeface="+mn-lt"/>
                <a:ea typeface="+mn-ea"/>
              </a:rPr>
              <a:t>, or </a:t>
            </a:r>
            <a:r>
              <a:rPr b="0" i="1" lang="en-US" sz="1200" spc="-1" strike="noStrike">
                <a:solidFill>
                  <a:srgbClr val="000000"/>
                </a:solidFill>
                <a:latin typeface="+mn-lt"/>
                <a:ea typeface="+mn-ea"/>
              </a:rPr>
              <a:t>another reference</a:t>
            </a:r>
            <a:r>
              <a:rPr b="0" lang="en-US" sz="1200" spc="-1" strike="noStrike">
                <a:solidFill>
                  <a:srgbClr val="000000"/>
                </a:solidFill>
                <a:latin typeface="+mn-lt"/>
                <a:ea typeface="+mn-ea"/>
              </a:rPr>
              <a:t>, or </a:t>
            </a:r>
            <a:r>
              <a:rPr b="0" i="1" lang="en-US" sz="1200" spc="-1" strike="noStrike">
                <a:solidFill>
                  <a:srgbClr val="000000"/>
                </a:solidFill>
                <a:latin typeface="+mn-lt"/>
                <a:ea typeface="+mn-ea"/>
              </a:rPr>
              <a:t>alias</a:t>
            </a:r>
            <a:r>
              <a:rPr b="0" lang="en-US" sz="1200" spc="-1" strike="noStrike">
                <a:solidFill>
                  <a:srgbClr val="000000"/>
                </a:solidFill>
                <a:latin typeface="+mn-lt"/>
                <a:ea typeface="+mn-ea"/>
              </a:rPr>
              <a:t> to an existing variable.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syntax is as follow</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942840" y="746280"/>
            <a:ext cx="4970880" cy="3727800"/>
          </a:xfrm>
          <a:prstGeom prst="rect">
            <a:avLst/>
          </a:prstGeom>
        </p:spPr>
      </p:sp>
      <p:sp>
        <p:nvSpPr>
          <p:cNvPr id="586" name="PlaceHolder 2"/>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
        <p:nvSpPr>
          <p:cNvPr id="587"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CC419C7-4D47-4C52-84FF-B1A2EC3E3944}" type="slidenum">
              <a:rPr b="0" lang="tr-TR"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942840" y="746280"/>
            <a:ext cx="4970880" cy="3727800"/>
          </a:xfrm>
          <a:prstGeom prst="rect">
            <a:avLst/>
          </a:prstGeom>
        </p:spPr>
      </p:sp>
      <p:sp>
        <p:nvSpPr>
          <p:cNvPr id="538" name="PlaceHolder 2"/>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On a typical 32-bit GNU system, the sizes of the different floating point types are as follows.</a:t>
            </a:r>
            <a:endParaRPr b="0" lang="en-US" sz="2000" spc="-1" strike="noStrike">
              <a:latin typeface="Arial"/>
            </a:endParaRPr>
          </a:p>
          <a:p>
            <a:pPr marL="216000" indent="-215280">
              <a:lnSpc>
                <a:spcPct val="100000"/>
              </a:lnSpc>
              <a:tabLst>
                <a:tab algn="l" pos="0"/>
              </a:tabLst>
            </a:pPr>
            <a:r>
              <a:rPr b="1" lang="en-US" sz="2000" spc="-1" strike="noStrike">
                <a:latin typeface="Arial"/>
              </a:rPr>
              <a:t>TypeBitsPossible values (approx.)</a:t>
            </a:r>
            <a:br/>
            <a:r>
              <a:rPr b="0" lang="en-US" sz="2000" spc="-1" strike="noStrike">
                <a:latin typeface="Arial"/>
              </a:rPr>
              <a:t>float</a:t>
            </a:r>
            <a:r>
              <a:rPr b="0" lang="tr-TR" sz="2000" spc="-1" strike="noStrike">
                <a:latin typeface="Arial"/>
              </a:rPr>
              <a:t> </a:t>
            </a:r>
            <a:r>
              <a:rPr b="0" lang="en-US" sz="2000" spc="-1" strike="noStrike">
                <a:latin typeface="Arial"/>
              </a:rPr>
              <a:t>321e-38 to 1e+38</a:t>
            </a:r>
            <a:br/>
            <a:r>
              <a:rPr b="0" lang="en-US" sz="2000" spc="-1" strike="noStrike">
                <a:latin typeface="Arial"/>
              </a:rPr>
              <a:t>double</a:t>
            </a:r>
            <a:r>
              <a:rPr b="0" lang="tr-TR" sz="2000" spc="-1" strike="noStrike">
                <a:latin typeface="Arial"/>
              </a:rPr>
              <a:t> </a:t>
            </a:r>
            <a:r>
              <a:rPr b="0" lang="en-US" sz="2000" spc="-1" strike="noStrike">
                <a:latin typeface="Arial"/>
              </a:rPr>
              <a:t>642e-308 to 1e+308</a:t>
            </a:r>
            <a:br/>
            <a:r>
              <a:rPr b="0" lang="en-US" sz="2000" spc="-1" strike="noStrike">
                <a:latin typeface="Arial"/>
              </a:rPr>
              <a:t>long double</a:t>
            </a:r>
            <a:r>
              <a:rPr b="0" lang="tr-TR" sz="2000" spc="-1" strike="noStrike">
                <a:latin typeface="Arial"/>
              </a:rPr>
              <a:t> </a:t>
            </a:r>
            <a:r>
              <a:rPr b="0" lang="en-US" sz="2000" spc="-1" strike="noStrike">
                <a:latin typeface="Arial"/>
              </a:rPr>
              <a:t>642e-308 to 1e+308</a:t>
            </a:r>
            <a:endParaRPr b="0" lang="en-US" sz="2000" spc="-1" strike="noStrike">
              <a:latin typeface="Arial"/>
            </a:endParaRPr>
          </a:p>
        </p:txBody>
      </p:sp>
      <p:sp>
        <p:nvSpPr>
          <p:cNvPr id="539"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1F19766-BCA3-4C9B-9E95-3C5729AD7D07}" type="slidenum">
              <a:rPr b="0" lang="tr-TR"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942840" y="746280"/>
            <a:ext cx="4970880" cy="3727800"/>
          </a:xfrm>
          <a:prstGeom prst="rect">
            <a:avLst/>
          </a:prstGeom>
        </p:spPr>
      </p:sp>
      <p:sp>
        <p:nvSpPr>
          <p:cNvPr id="541" name="PlaceHolder 2"/>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tr-TR" sz="2000" spc="-1" strike="noStrike" u="sng">
                <a:solidFill>
                  <a:srgbClr val="000000"/>
                </a:solidFill>
                <a:uFillTx/>
                <a:latin typeface="Arial"/>
                <a:hlinkClick r:id="rId1"/>
              </a:rPr>
              <a:t>https://www.tutorialspoint.com/cprogramming/c_data_types.htm</a:t>
            </a:r>
            <a:endParaRPr b="0" lang="en-US" sz="2000" spc="-1" strike="noStrike">
              <a:latin typeface="Arial"/>
            </a:endParaRPr>
          </a:p>
        </p:txBody>
      </p:sp>
      <p:sp>
        <p:nvSpPr>
          <p:cNvPr id="542"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06081E-1F39-48B0-884D-07EFFB651255}" type="slidenum">
              <a:rPr b="0" lang="tr-TR"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942840" y="746280"/>
            <a:ext cx="4970880" cy="3727800"/>
          </a:xfrm>
          <a:prstGeom prst="rect">
            <a:avLst/>
          </a:prstGeom>
        </p:spPr>
      </p:sp>
      <p:sp>
        <p:nvSpPr>
          <p:cNvPr id="544" name="PlaceHolder 2"/>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tr-TR" sz="2000" spc="-1" strike="noStrike" u="sng">
                <a:solidFill>
                  <a:srgbClr val="000000"/>
                </a:solidFill>
                <a:uFillTx/>
                <a:latin typeface="Arial"/>
                <a:hlinkClick r:id="rId1"/>
              </a:rPr>
              <a:t>https://docs.python.org/2/library/decimal.html</a:t>
            </a:r>
            <a:endParaRPr b="0" lang="en-US" sz="2000" spc="-1" strike="noStrike">
              <a:latin typeface="Arial"/>
            </a:endParaRPr>
          </a:p>
        </p:txBody>
      </p:sp>
      <p:sp>
        <p:nvSpPr>
          <p:cNvPr id="545"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5F6049-D641-44A1-A943-C283C3054179}" type="slidenum">
              <a:rPr b="0" lang="tr-TR"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942840" y="746280"/>
            <a:ext cx="4970880" cy="3727800"/>
          </a:xfrm>
          <a:prstGeom prst="rect">
            <a:avLst/>
          </a:prstGeom>
        </p:spPr>
      </p:sp>
      <p:sp>
        <p:nvSpPr>
          <p:cNvPr id="547" name="PlaceHolder 2"/>
          <p:cNvSpPr>
            <a:spLocks noGrp="1"/>
          </p:cNvSpPr>
          <p:nvPr>
            <p:ph type="body"/>
          </p:nvPr>
        </p:nvSpPr>
        <p:spPr>
          <a:xfrm>
            <a:off x="685800" y="4724280"/>
            <a:ext cx="5485320" cy="4474440"/>
          </a:xfrm>
          <a:prstGeom prst="rect">
            <a:avLst/>
          </a:prstGeom>
        </p:spPr>
        <p:txBody>
          <a:bodyPr lIns="0" rIns="0" tIns="0" bIns="0">
            <a:noAutofit/>
          </a:bodyPr>
          <a:p>
            <a:pPr marL="171360" indent="-170280">
              <a:lnSpc>
                <a:spcPct val="100000"/>
              </a:lnSpc>
              <a:buClr>
                <a:srgbClr val="000000"/>
              </a:buClr>
              <a:buFont typeface="StarSymbol"/>
              <a:buChar char="-"/>
            </a:pPr>
            <a:r>
              <a:rPr b="0" lang="tr-TR" sz="2000" spc="-1" strike="noStrike">
                <a:latin typeface="Arial"/>
              </a:rPr>
              <a:t>tek bir karakterlik bilgi saklayabilen ve bilgisayarlarda sayısal kodlamalar olarak  saklanan bir veri tipidir.</a:t>
            </a:r>
            <a:r>
              <a:rPr b="1" lang="tr-TR" sz="2000" spc="-1" strike="noStrike">
                <a:latin typeface="Arial"/>
              </a:rPr>
              <a:t> </a:t>
            </a:r>
            <a:endParaRPr b="0" lang="en-US" sz="2000" spc="-1" strike="noStrike">
              <a:latin typeface="Arial"/>
            </a:endParaRPr>
          </a:p>
          <a:p>
            <a:pPr marL="171360" indent="-170280">
              <a:lnSpc>
                <a:spcPct val="100000"/>
              </a:lnSpc>
              <a:buClr>
                <a:srgbClr val="000000"/>
              </a:buClr>
              <a:buFont typeface="StarSymbol"/>
              <a:buChar char="-"/>
            </a:pPr>
            <a:r>
              <a:rPr b="1" lang="tr-TR" sz="2000" spc="-1" strike="noStrike">
                <a:latin typeface="Arial"/>
              </a:rPr>
              <a:t>ASCII Kodlaması: </a:t>
            </a:r>
            <a:r>
              <a:rPr b="0" lang="tr-TR" sz="2000" spc="-1" strike="noStrike">
                <a:latin typeface="Arial"/>
              </a:rPr>
              <a:t>Karakter veri tipinde en yaygın olarak kullanılan kodlamalardan biri 8 bitlik ASCII kodlamasıdır. ASCII kodlaması, 128 farklı karakteri göstermek için, 0..127 arasındaki tamsayı değerleri kullanır</a:t>
            </a:r>
            <a:endParaRPr b="0" lang="en-US" sz="2000" spc="-1" strike="noStrike">
              <a:latin typeface="Arial"/>
            </a:endParaRPr>
          </a:p>
          <a:p>
            <a:pPr>
              <a:lnSpc>
                <a:spcPct val="100000"/>
              </a:lnSpc>
            </a:pPr>
            <a:endParaRPr b="0" lang="en-US" sz="2000" spc="-1" strike="noStrike">
              <a:latin typeface="Arial"/>
            </a:endParaRPr>
          </a:p>
        </p:txBody>
      </p:sp>
      <p:sp>
        <p:nvSpPr>
          <p:cNvPr id="548"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EE09D5-59F1-4621-B970-AFB002C70A87}" type="slidenum">
              <a:rPr b="0" lang="tr-TR"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942840" y="746280"/>
            <a:ext cx="4970880" cy="3727800"/>
          </a:xfrm>
          <a:prstGeom prst="rect">
            <a:avLst/>
          </a:prstGeom>
        </p:spPr>
      </p:sp>
      <p:sp>
        <p:nvSpPr>
          <p:cNvPr id="550" name="PlaceHolder 2"/>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
        <p:nvSpPr>
          <p:cNvPr id="551"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0AE823-C1D0-40EF-9A2E-783EF9B0D5CC}" type="slidenum">
              <a:rPr b="0" lang="tr-TR"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942840" y="746280"/>
            <a:ext cx="4970880" cy="3727800"/>
          </a:xfrm>
          <a:prstGeom prst="rect">
            <a:avLst/>
          </a:prstGeom>
        </p:spPr>
      </p:sp>
      <p:sp>
        <p:nvSpPr>
          <p:cNvPr id="553" name="PlaceHolder 2"/>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
        <p:nvSpPr>
          <p:cNvPr id="554"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8CF263-0E9D-426D-9B89-B720B875668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8B23BD-9660-4F2F-AA41-58E042C5DEB7}"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56" name="PlaceHolder 2"/>
          <p:cNvSpPr>
            <a:spLocks noGrp="1"/>
          </p:cNvSpPr>
          <p:nvPr>
            <p:ph type="sldImg"/>
          </p:nvPr>
        </p:nvSpPr>
        <p:spPr>
          <a:xfrm>
            <a:off x="942840" y="746280"/>
            <a:ext cx="4970880" cy="3727800"/>
          </a:xfrm>
          <a:prstGeom prst="rect">
            <a:avLst/>
          </a:prstGeom>
        </p:spPr>
      </p:sp>
      <p:sp>
        <p:nvSpPr>
          <p:cNvPr id="557"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8BB23F-D052-4E40-98C6-2CB80E2241CC}"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59" name="PlaceHolder 2"/>
          <p:cNvSpPr>
            <a:spLocks noGrp="1"/>
          </p:cNvSpPr>
          <p:nvPr>
            <p:ph type="sldImg"/>
          </p:nvPr>
        </p:nvSpPr>
        <p:spPr>
          <a:xfrm>
            <a:off x="942840" y="746280"/>
            <a:ext cx="4970160" cy="3728520"/>
          </a:xfrm>
          <a:prstGeom prst="rect">
            <a:avLst/>
          </a:prstGeom>
        </p:spPr>
      </p:sp>
      <p:sp>
        <p:nvSpPr>
          <p:cNvPr id="560"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E02CF7A-AD5E-47D1-90AE-79A3E24A70C0}"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62" name="PlaceHolder 2"/>
          <p:cNvSpPr>
            <a:spLocks noGrp="1"/>
          </p:cNvSpPr>
          <p:nvPr>
            <p:ph type="sldImg"/>
          </p:nvPr>
        </p:nvSpPr>
        <p:spPr>
          <a:xfrm>
            <a:off x="942840" y="746280"/>
            <a:ext cx="4970880" cy="3727800"/>
          </a:xfrm>
          <a:prstGeom prst="rect">
            <a:avLst/>
          </a:prstGeom>
        </p:spPr>
      </p:sp>
      <p:sp>
        <p:nvSpPr>
          <p:cNvPr id="563"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6C10304-AEBE-49A8-AA56-EB35DE820E30}"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65" name="PlaceHolder 2"/>
          <p:cNvSpPr>
            <a:spLocks noGrp="1"/>
          </p:cNvSpPr>
          <p:nvPr>
            <p:ph type="sldImg"/>
          </p:nvPr>
        </p:nvSpPr>
        <p:spPr>
          <a:xfrm>
            <a:off x="942840" y="746280"/>
            <a:ext cx="4970880" cy="3727800"/>
          </a:xfrm>
          <a:prstGeom prst="rect">
            <a:avLst/>
          </a:prstGeom>
        </p:spPr>
      </p:sp>
      <p:sp>
        <p:nvSpPr>
          <p:cNvPr id="566"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942840" y="746280"/>
            <a:ext cx="4970880" cy="3727800"/>
          </a:xfrm>
          <a:prstGeom prst="rect">
            <a:avLst/>
          </a:prstGeom>
        </p:spPr>
      </p:sp>
      <p:sp>
        <p:nvSpPr>
          <p:cNvPr id="568" name="PlaceHolder 2"/>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
        <p:nvSpPr>
          <p:cNvPr id="569"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C49694-A4C9-4093-9F11-AE94C697B65A}" type="slidenum">
              <a:rPr b="0" lang="tr-TR"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B8D3A44-1C10-48B7-AEEE-A1AA80F6E13F}"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71" name="PlaceHolder 2"/>
          <p:cNvSpPr>
            <a:spLocks noGrp="1"/>
          </p:cNvSpPr>
          <p:nvPr>
            <p:ph type="sldImg"/>
          </p:nvPr>
        </p:nvSpPr>
        <p:spPr>
          <a:xfrm>
            <a:off x="942840" y="746280"/>
            <a:ext cx="4970880" cy="3727800"/>
          </a:xfrm>
          <a:prstGeom prst="rect">
            <a:avLst/>
          </a:prstGeom>
        </p:spPr>
      </p:sp>
      <p:sp>
        <p:nvSpPr>
          <p:cNvPr id="572"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AA1EAF-997C-49D3-A919-B259D4C67B64}"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574" name="PlaceHolder 2"/>
          <p:cNvSpPr>
            <a:spLocks noGrp="1"/>
          </p:cNvSpPr>
          <p:nvPr>
            <p:ph type="sldImg"/>
          </p:nvPr>
        </p:nvSpPr>
        <p:spPr>
          <a:xfrm>
            <a:off x="942840" y="746280"/>
            <a:ext cx="4970880" cy="3727800"/>
          </a:xfrm>
          <a:prstGeom prst="rect">
            <a:avLst/>
          </a:prstGeom>
        </p:spPr>
      </p:sp>
      <p:sp>
        <p:nvSpPr>
          <p:cNvPr id="575" name="PlaceHolder 3"/>
          <p:cNvSpPr>
            <a:spLocks noGrp="1"/>
          </p:cNvSpPr>
          <p:nvPr>
            <p:ph type="body"/>
          </p:nvPr>
        </p:nvSpPr>
        <p:spPr>
          <a:xfrm>
            <a:off x="685800" y="4724280"/>
            <a:ext cx="5485320" cy="4474440"/>
          </a:xfrm>
          <a:prstGeom prst="rect">
            <a:avLst/>
          </a:prstGeom>
        </p:spPr>
        <p:txBody>
          <a:bodyPr lIns="0" rIns="0" tIns="0" bIns="0">
            <a:noAutofit/>
          </a:bodyPr>
          <a:p>
            <a:endParaRPr b="0" lang="en-US" sz="20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942840" y="746280"/>
            <a:ext cx="4970880" cy="3727800"/>
          </a:xfrm>
          <a:prstGeom prst="rect">
            <a:avLst/>
          </a:prstGeom>
        </p:spPr>
      </p:sp>
      <p:sp>
        <p:nvSpPr>
          <p:cNvPr id="577" name="PlaceHolder 2"/>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tr-TR" sz="2000" spc="-1" strike="noStrike">
                <a:latin typeface="Arial"/>
              </a:rPr>
              <a:t>Benzer şekilde C ve C++'da da sallanan gösterge sorunu vardır. C'de sallanan gösterge oluşumu yandaki şekilde görülmektedir</a:t>
            </a:r>
            <a:endParaRPr b="0" lang="en-US" sz="2000" spc="-1" strike="noStrike">
              <a:latin typeface="Arial"/>
            </a:endParaRPr>
          </a:p>
        </p:txBody>
      </p:sp>
      <p:sp>
        <p:nvSpPr>
          <p:cNvPr id="578"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97979E-D31A-408D-91D1-9E8C94D1180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942840" y="746280"/>
            <a:ext cx="4970880" cy="3727800"/>
          </a:xfrm>
          <a:prstGeom prst="rect">
            <a:avLst/>
          </a:prstGeom>
        </p:spPr>
      </p:sp>
      <p:sp>
        <p:nvSpPr>
          <p:cNvPr id="580" name="PlaceHolder 2"/>
          <p:cNvSpPr>
            <a:spLocks noGrp="1"/>
          </p:cNvSpPr>
          <p:nvPr>
            <p:ph type="body"/>
          </p:nvPr>
        </p:nvSpPr>
        <p:spPr>
          <a:xfrm>
            <a:off x="685800" y="4724280"/>
            <a:ext cx="5485320" cy="4474440"/>
          </a:xfrm>
          <a:prstGeom prst="rect">
            <a:avLst/>
          </a:prstGeom>
        </p:spPr>
        <p:txBody>
          <a:bodyPr lIns="0" rIns="0" tIns="0" bIns="0">
            <a:noAutofit/>
          </a:bodyPr>
          <a:p>
            <a:pPr marL="216000" indent="-215280">
              <a:lnSpc>
                <a:spcPct val="100000"/>
              </a:lnSpc>
              <a:tabLst>
                <a:tab algn="l" pos="0"/>
              </a:tabLst>
            </a:pPr>
            <a:r>
              <a:rPr b="0" lang="tr-TR" sz="2000" spc="-1" strike="noStrike">
                <a:latin typeface="Arial"/>
              </a:rPr>
              <a:t>Benzer şekilde C ve C++'da da sallanan gösterge sorunu vardır. C'de sallanan gösterge oluşumu yandaki şekilde görülmektedir</a:t>
            </a:r>
            <a:endParaRPr b="0" lang="en-US" sz="2000" spc="-1" strike="noStrike">
              <a:latin typeface="Arial"/>
            </a:endParaRPr>
          </a:p>
        </p:txBody>
      </p:sp>
      <p:sp>
        <p:nvSpPr>
          <p:cNvPr id="581" name="CustomShape 3"/>
          <p:cNvSpPr/>
          <p:nvPr/>
        </p:nvSpPr>
        <p:spPr>
          <a:xfrm>
            <a:off x="3884760" y="9446760"/>
            <a:ext cx="2970720" cy="496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5C89AC-77B8-4FD7-9807-B5D30579239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9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94" name="PlaceHolder 2"/>
          <p:cNvSpPr>
            <a:spLocks noGrp="1"/>
          </p:cNvSpPr>
          <p:nvPr>
            <p:ph type="body"/>
          </p:nvPr>
        </p:nvSpPr>
        <p:spPr>
          <a:xfrm>
            <a:off x="457200" y="1604520"/>
            <a:ext cx="822924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97"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02"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103"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05"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07" name="PlaceHolder 4"/>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1" name="PlaceHolder 4"/>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13" name="PlaceHolder 2"/>
          <p:cNvSpPr>
            <a:spLocks noGrp="1"/>
          </p:cNvSpPr>
          <p:nvPr>
            <p:ph type="body"/>
          </p:nvPr>
        </p:nvSpPr>
        <p:spPr>
          <a:xfrm>
            <a:off x="457200" y="160452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4" name="PlaceHolder 3"/>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16"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7"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8"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19" name="PlaceHolder 5"/>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21" name="PlaceHolder 2"/>
          <p:cNvSpPr>
            <a:spLocks noGrp="1"/>
          </p:cNvSpPr>
          <p:nvPr>
            <p:ph type="body"/>
          </p:nvPr>
        </p:nvSpPr>
        <p:spPr>
          <a:xfrm>
            <a:off x="45720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22" name="PlaceHolder 3"/>
          <p:cNvSpPr>
            <a:spLocks noGrp="1"/>
          </p:cNvSpPr>
          <p:nvPr>
            <p:ph type="body"/>
          </p:nvPr>
        </p:nvSpPr>
        <p:spPr>
          <a:xfrm>
            <a:off x="323964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23" name="PlaceHolder 4"/>
          <p:cNvSpPr>
            <a:spLocks noGrp="1"/>
          </p:cNvSpPr>
          <p:nvPr>
            <p:ph type="body"/>
          </p:nvPr>
        </p:nvSpPr>
        <p:spPr>
          <a:xfrm>
            <a:off x="6022080" y="160452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24" name="PlaceHolder 5"/>
          <p:cNvSpPr>
            <a:spLocks noGrp="1"/>
          </p:cNvSpPr>
          <p:nvPr>
            <p:ph type="body"/>
          </p:nvPr>
        </p:nvSpPr>
        <p:spPr>
          <a:xfrm>
            <a:off x="45720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25" name="PlaceHolder 6"/>
          <p:cNvSpPr>
            <a:spLocks noGrp="1"/>
          </p:cNvSpPr>
          <p:nvPr>
            <p:ph type="body"/>
          </p:nvPr>
        </p:nvSpPr>
        <p:spPr>
          <a:xfrm>
            <a:off x="323964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26" name="PlaceHolder 7"/>
          <p:cNvSpPr>
            <a:spLocks noGrp="1"/>
          </p:cNvSpPr>
          <p:nvPr>
            <p:ph type="body"/>
          </p:nvPr>
        </p:nvSpPr>
        <p:spPr>
          <a:xfrm>
            <a:off x="6022080" y="3682080"/>
            <a:ext cx="26496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tr-TR" sz="1800" spc="-1" strike="noStrike">
              <a:solidFill>
                <a:srgbClr val="000000"/>
              </a:solid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tr-TR" sz="1800" spc="-1" strike="noStrike">
              <a:solidFill>
                <a:srgbClr val="000000"/>
              </a:solidFill>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tr-TR" sz="1800" spc="-1" strike="noStrike">
              <a:solidFill>
                <a:srgbClr val="000000"/>
              </a:solidFill>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tr-TR"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f497d"/>
        </a:solidFill>
      </p:bgPr>
    </p:bg>
    <p:spTree>
      <p:nvGrpSpPr>
        <p:cNvPr id="1" name=""/>
        <p:cNvGrpSpPr/>
        <p:nvPr/>
      </p:nvGrpSpPr>
      <p:grpSpPr>
        <a:xfrm>
          <a:off x="0" y="0"/>
          <a:ext cx="0" cy="0"/>
          <a:chOff x="0" y="0"/>
          <a:chExt cx="0" cy="0"/>
        </a:xfrm>
      </p:grpSpPr>
      <p:sp>
        <p:nvSpPr>
          <p:cNvPr id="0" name="CustomShape 1" hidden="1"/>
          <p:cNvSpPr/>
          <p:nvPr/>
        </p:nvSpPr>
        <p:spPr>
          <a:xfrm>
            <a:off x="0" y="1234440"/>
            <a:ext cx="9142920" cy="318960"/>
          </a:xfrm>
          <a:prstGeom prst="rect">
            <a:avLst/>
          </a:prstGeom>
          <a:solidFill>
            <a:srgbClr val="ffffff"/>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1" name="CustomShape 2" hidden="1"/>
          <p:cNvSpPr/>
          <p:nvPr/>
        </p:nvSpPr>
        <p:spPr>
          <a:xfrm>
            <a:off x="0" y="1280160"/>
            <a:ext cx="532440" cy="227520"/>
          </a:xfrm>
          <a:prstGeom prst="rect">
            <a:avLst/>
          </a:prstGeom>
          <a:solidFill>
            <a:schemeClr val="accent2">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2" name="CustomShape 3" hidden="1"/>
          <p:cNvSpPr/>
          <p:nvPr/>
        </p:nvSpPr>
        <p:spPr>
          <a:xfrm>
            <a:off x="590400" y="1280160"/>
            <a:ext cx="8552520" cy="227520"/>
          </a:xfrm>
          <a:prstGeom prst="rect">
            <a:avLst/>
          </a:prstGeom>
          <a:solidFill>
            <a:schemeClr val="accent1">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3" name="CustomShape 4"/>
          <p:cNvSpPr/>
          <p:nvPr/>
        </p:nvSpPr>
        <p:spPr>
          <a:xfrm>
            <a:off x="0" y="5970960"/>
            <a:ext cx="9142920" cy="885960"/>
          </a:xfrm>
          <a:prstGeom prst="rect">
            <a:avLst/>
          </a:prstGeom>
          <a:solidFill>
            <a:srgbClr val="ffffff"/>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4" name="CustomShape 5"/>
          <p:cNvSpPr/>
          <p:nvPr/>
        </p:nvSpPr>
        <p:spPr>
          <a:xfrm>
            <a:off x="-9000" y="6053400"/>
            <a:ext cx="2248200" cy="712080"/>
          </a:xfrm>
          <a:prstGeom prst="rect">
            <a:avLst/>
          </a:prstGeom>
          <a:solidFill>
            <a:schemeClr val="accent2">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5" name="CustomShape 6"/>
          <p:cNvSpPr/>
          <p:nvPr/>
        </p:nvSpPr>
        <p:spPr>
          <a:xfrm>
            <a:off x="2359080" y="6044040"/>
            <a:ext cx="6783840" cy="712080"/>
          </a:xfrm>
          <a:prstGeom prst="rect">
            <a:avLst/>
          </a:prstGeom>
          <a:solidFill>
            <a:schemeClr val="accent1">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6" name="PlaceHolder 7"/>
          <p:cNvSpPr>
            <a:spLocks noGrp="1"/>
          </p:cNvSpPr>
          <p:nvPr>
            <p:ph type="title"/>
          </p:nvPr>
        </p:nvSpPr>
        <p:spPr>
          <a:xfrm>
            <a:off x="457200" y="273600"/>
            <a:ext cx="8228880" cy="1144440"/>
          </a:xfrm>
          <a:prstGeom prst="rect">
            <a:avLst/>
          </a:prstGeom>
        </p:spPr>
        <p:txBody>
          <a:bodyPr lIns="0" rIns="0" tIns="0" bIns="0" anchor="ctr">
            <a:noAutofit/>
          </a:bodyPr>
          <a:p>
            <a:r>
              <a:rPr b="0" lang="tr-TR" sz="1800" spc="-1" strike="noStrike">
                <a:solidFill>
                  <a:srgbClr val="000000"/>
                </a:solidFill>
                <a:latin typeface="Arial"/>
              </a:rPr>
              <a:t>Click to edit the title text format</a:t>
            </a:r>
            <a:endParaRPr b="0" lang="tr-TR" sz="1800" spc="-1" strike="noStrike">
              <a:solidFill>
                <a:srgbClr val="000000"/>
              </a:solidFill>
              <a:latin typeface="Arial"/>
            </a:endParaRPr>
          </a:p>
        </p:txBody>
      </p:sp>
      <p:sp>
        <p:nvSpPr>
          <p:cNvPr id="7" name="PlaceHolder 8"/>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solidFill>
                  <a:srgbClr val="000000"/>
                </a:solidFill>
                <a:latin typeface="Arial"/>
              </a:rPr>
              <a:t>Click to edit the outline text format</a:t>
            </a:r>
            <a:endParaRPr b="0" lang="tr-T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tr-TR" sz="1800" spc="-1" strike="noStrike">
                <a:solidFill>
                  <a:srgbClr val="000000"/>
                </a:solidFill>
                <a:latin typeface="Arial"/>
              </a:rPr>
              <a:t>Second Outline Level</a:t>
            </a:r>
            <a:endParaRPr b="0" lang="tr-T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Arial"/>
              </a:rPr>
              <a:t>Third Outline Level</a:t>
            </a:r>
            <a:endParaRPr b="0" lang="tr-T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Arial"/>
              </a:rPr>
              <a:t>Fourth Outline Level</a:t>
            </a:r>
            <a:endParaRPr b="0" lang="tr-T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tr-TR" sz="1800" spc="-1" strike="noStrike">
                <a:solidFill>
                  <a:srgbClr val="000000"/>
                </a:solidFill>
                <a:latin typeface="Arial"/>
              </a:rPr>
              <a:t>Fifth Outline Level</a:t>
            </a:r>
            <a:endParaRPr b="0" lang="tr-T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tr-TR" sz="1800" spc="-1" strike="noStrike">
                <a:solidFill>
                  <a:srgbClr val="000000"/>
                </a:solidFill>
                <a:latin typeface="Arial"/>
              </a:rPr>
              <a:t>Sixth Outline Level</a:t>
            </a:r>
            <a:endParaRPr b="0" lang="tr-T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tr-TR" sz="1800" spc="-1" strike="noStrike">
                <a:solidFill>
                  <a:srgbClr val="000000"/>
                </a:solidFill>
                <a:latin typeface="Arial"/>
              </a:rPr>
              <a:t>Seventh Outline Level</a:t>
            </a:r>
            <a:endParaRPr b="0" lang="tr-T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1234440"/>
            <a:ext cx="9142920" cy="318960"/>
          </a:xfrm>
          <a:prstGeom prst="rect">
            <a:avLst/>
          </a:prstGeom>
          <a:solidFill>
            <a:srgbClr val="ffffff"/>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45" name="CustomShape 2"/>
          <p:cNvSpPr/>
          <p:nvPr/>
        </p:nvSpPr>
        <p:spPr>
          <a:xfrm>
            <a:off x="0" y="1280160"/>
            <a:ext cx="532440" cy="227520"/>
          </a:xfrm>
          <a:prstGeom prst="rect">
            <a:avLst/>
          </a:prstGeom>
          <a:solidFill>
            <a:schemeClr val="accent2">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46" name="CustomShape 3"/>
          <p:cNvSpPr/>
          <p:nvPr/>
        </p:nvSpPr>
        <p:spPr>
          <a:xfrm>
            <a:off x="590400" y="1280160"/>
            <a:ext cx="8552520" cy="227520"/>
          </a:xfrm>
          <a:prstGeom prst="rect">
            <a:avLst/>
          </a:prstGeom>
          <a:solidFill>
            <a:schemeClr val="accent1">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tr-TR" sz="1800" spc="-1" strike="noStrike">
                <a:solidFill>
                  <a:srgbClr val="000000"/>
                </a:solidFill>
                <a:latin typeface="Arial"/>
              </a:rPr>
              <a:t>Click to edit </a:t>
            </a:r>
            <a:r>
              <a:rPr b="0" lang="tr-TR" sz="1800" spc="-1" strike="noStrike">
                <a:solidFill>
                  <a:srgbClr val="000000"/>
                </a:solidFill>
                <a:latin typeface="Arial"/>
              </a:rPr>
              <a:t>the title text </a:t>
            </a:r>
            <a:r>
              <a:rPr b="0" lang="tr-TR" sz="1800" spc="-1" strike="noStrike">
                <a:solidFill>
                  <a:srgbClr val="000000"/>
                </a:solidFill>
                <a:latin typeface="Arial"/>
              </a:rPr>
              <a:t>format</a:t>
            </a:r>
            <a:endParaRPr b="0" lang="tr-TR" sz="1800" spc="-1" strike="noStrike">
              <a:solidFill>
                <a:srgbClr val="000000"/>
              </a:solidFill>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solidFill>
                  <a:srgbClr val="000000"/>
                </a:solidFill>
                <a:latin typeface="Arial"/>
              </a:rPr>
              <a:t>Click to edit the outline text format</a:t>
            </a:r>
            <a:endParaRPr b="0" lang="tr-T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tr-TR" sz="1800" spc="-1" strike="noStrike">
                <a:solidFill>
                  <a:srgbClr val="000000"/>
                </a:solidFill>
                <a:latin typeface="Arial"/>
              </a:rPr>
              <a:t>Second Outline Level</a:t>
            </a:r>
            <a:endParaRPr b="0" lang="tr-T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Arial"/>
              </a:rPr>
              <a:t>Third Outline Level</a:t>
            </a:r>
            <a:endParaRPr b="0" lang="tr-T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Arial"/>
              </a:rPr>
              <a:t>Fourth Outline Level</a:t>
            </a:r>
            <a:endParaRPr b="0" lang="tr-T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tr-TR" sz="2000" spc="-1" strike="noStrike">
                <a:solidFill>
                  <a:srgbClr val="000000"/>
                </a:solidFill>
                <a:latin typeface="Arial"/>
              </a:rPr>
              <a:t>Fifth Outline Level</a:t>
            </a:r>
            <a:endParaRPr b="0" lang="tr-T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tr-TR" sz="2000" spc="-1" strike="noStrike">
                <a:solidFill>
                  <a:srgbClr val="000000"/>
                </a:solidFill>
                <a:latin typeface="Arial"/>
              </a:rPr>
              <a:t>Sixth Outline Level</a:t>
            </a:r>
            <a:endParaRPr b="0" lang="tr-T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tr-TR" sz="2000" spc="-1" strike="noStrike">
                <a:solidFill>
                  <a:srgbClr val="000000"/>
                </a:solidFill>
                <a:latin typeface="Arial"/>
              </a:rPr>
              <a:t>Seventh Outline Level</a:t>
            </a:r>
            <a:endParaRPr b="0" lang="tr-T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1234440"/>
            <a:ext cx="9142920" cy="318960"/>
          </a:xfrm>
          <a:prstGeom prst="rect">
            <a:avLst/>
          </a:prstGeom>
          <a:solidFill>
            <a:srgbClr val="ffffff"/>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86" name="CustomShape 2"/>
          <p:cNvSpPr/>
          <p:nvPr/>
        </p:nvSpPr>
        <p:spPr>
          <a:xfrm>
            <a:off x="0" y="1280160"/>
            <a:ext cx="532440" cy="227520"/>
          </a:xfrm>
          <a:prstGeom prst="rect">
            <a:avLst/>
          </a:prstGeom>
          <a:solidFill>
            <a:schemeClr val="accent2">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87" name="CustomShape 3"/>
          <p:cNvSpPr/>
          <p:nvPr/>
        </p:nvSpPr>
        <p:spPr>
          <a:xfrm>
            <a:off x="590400" y="1280160"/>
            <a:ext cx="8552520" cy="227520"/>
          </a:xfrm>
          <a:prstGeom prst="rect">
            <a:avLst/>
          </a:prstGeom>
          <a:solidFill>
            <a:schemeClr val="accent1">
              <a:alpha val="100000"/>
            </a:schemeClr>
          </a:solidFill>
          <a:ln w="50760">
            <a:noFill/>
          </a:ln>
          <a:effectLst>
            <a:outerShdw blurRad="38100" dir="5400000" dist="29880" rotWithShape="0">
              <a:srgbClr val="000000">
                <a:alpha val="45000"/>
              </a:srgbClr>
            </a:outerShdw>
          </a:effectLst>
        </p:spPr>
        <p:style>
          <a:lnRef idx="3">
            <a:schemeClr val="lt1"/>
          </a:lnRef>
          <a:fillRef idx="1">
            <a:schemeClr val="accent1"/>
          </a:fillRef>
          <a:effectRef idx="1">
            <a:schemeClr val="accent1"/>
          </a:effectRef>
          <a:fontRef idx="minor"/>
        </p:style>
      </p:sp>
      <p:sp>
        <p:nvSpPr>
          <p:cNvPr id="88"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tr-TR" sz="1800" spc="-1" strike="noStrike">
                <a:solidFill>
                  <a:srgbClr val="000000"/>
                </a:solidFill>
                <a:latin typeface="Arial"/>
              </a:rPr>
              <a:t>Click to edit the title text format</a:t>
            </a:r>
            <a:endParaRPr b="0" lang="tr-TR" sz="1800" spc="-1" strike="noStrike">
              <a:solidFill>
                <a:srgbClr val="000000"/>
              </a:solidFill>
              <a:latin typeface="Arial"/>
            </a:endParaRPr>
          </a:p>
        </p:txBody>
      </p:sp>
      <p:sp>
        <p:nvSpPr>
          <p:cNvPr id="89"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solidFill>
                  <a:srgbClr val="000000"/>
                </a:solidFill>
                <a:latin typeface="Arial"/>
              </a:rPr>
              <a:t>Click to edit the outline text format</a:t>
            </a:r>
            <a:endParaRPr b="0" lang="tr-T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tr-TR" sz="1800" spc="-1" strike="noStrike">
                <a:solidFill>
                  <a:srgbClr val="000000"/>
                </a:solidFill>
                <a:latin typeface="Arial"/>
              </a:rPr>
              <a:t>Second Outline Level</a:t>
            </a:r>
            <a:endParaRPr b="0" lang="tr-T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Arial"/>
              </a:rPr>
              <a:t>Third Outline Level</a:t>
            </a:r>
            <a:endParaRPr b="0" lang="tr-T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Arial"/>
              </a:rPr>
              <a:t>Fourth Outline Level</a:t>
            </a:r>
            <a:endParaRPr b="0" lang="tr-T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tr-TR" sz="1800" spc="-1" strike="noStrike">
                <a:solidFill>
                  <a:srgbClr val="000000"/>
                </a:solidFill>
                <a:latin typeface="Arial"/>
              </a:rPr>
              <a:t>Fifth Outline Level</a:t>
            </a:r>
            <a:endParaRPr b="0" lang="tr-T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tr-TR" sz="1800" spc="-1" strike="noStrike">
                <a:solidFill>
                  <a:srgbClr val="000000"/>
                </a:solidFill>
                <a:latin typeface="Arial"/>
              </a:rPr>
              <a:t>Sixth Outline Level</a:t>
            </a:r>
            <a:endParaRPr b="0" lang="tr-T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tr-TR" sz="1800" spc="-1" strike="noStrike">
                <a:solidFill>
                  <a:srgbClr val="000000"/>
                </a:solidFill>
                <a:latin typeface="Arial"/>
              </a:rPr>
              <a:t>Seventh Outline Level</a:t>
            </a:r>
            <a:endParaRPr b="0" lang="tr-TR" sz="1800" spc="-1" strike="noStrike">
              <a:solidFill>
                <a:srgbClr val="000000"/>
              </a:solidFill>
              <a:latin typeface="Arial"/>
            </a:endParaRPr>
          </a:p>
        </p:txBody>
      </p:sp>
      <p:sp>
        <p:nvSpPr>
          <p:cNvPr id="90"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solidFill>
                  <a:srgbClr val="000000"/>
                </a:solidFill>
                <a:latin typeface="Arial"/>
              </a:rPr>
              <a:t>Click to edit the outline text format</a:t>
            </a:r>
            <a:endParaRPr b="0" lang="tr-T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tr-TR" sz="1800" spc="-1" strike="noStrike">
                <a:solidFill>
                  <a:srgbClr val="000000"/>
                </a:solidFill>
                <a:latin typeface="Arial"/>
              </a:rPr>
              <a:t>Second Outline Level</a:t>
            </a:r>
            <a:endParaRPr b="0" lang="tr-T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Arial"/>
              </a:rPr>
              <a:t>Third Outline Level</a:t>
            </a:r>
            <a:endParaRPr b="0" lang="tr-T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Arial"/>
              </a:rPr>
              <a:t>Fourth Outline Level</a:t>
            </a:r>
            <a:endParaRPr b="0" lang="tr-T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tr-TR" sz="1800" spc="-1" strike="noStrike">
                <a:solidFill>
                  <a:srgbClr val="000000"/>
                </a:solidFill>
                <a:latin typeface="Arial"/>
              </a:rPr>
              <a:t>Fifth Outline Level</a:t>
            </a:r>
            <a:endParaRPr b="0" lang="tr-T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tr-TR" sz="1800" spc="-1" strike="noStrike">
                <a:solidFill>
                  <a:srgbClr val="000000"/>
                </a:solidFill>
                <a:latin typeface="Arial"/>
              </a:rPr>
              <a:t>Sixth Outline Level</a:t>
            </a:r>
            <a:endParaRPr b="0" lang="tr-T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tr-TR" sz="1800" spc="-1" strike="noStrike">
                <a:solidFill>
                  <a:srgbClr val="000000"/>
                </a:solidFill>
                <a:latin typeface="Arial"/>
              </a:rPr>
              <a:t>Seventh Outline Level</a:t>
            </a:r>
            <a:endParaRPr b="0" lang="tr-T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Relationship Id="rId3"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8.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8.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Relationship Id="rId4"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609480" y="380880"/>
            <a:ext cx="8152200" cy="761040"/>
          </a:xfrm>
          <a:prstGeom prst="rect">
            <a:avLst/>
          </a:prstGeom>
          <a:noFill/>
          <a:ln>
            <a:noFill/>
          </a:ln>
        </p:spPr>
        <p:style>
          <a:lnRef idx="0"/>
          <a:fillRef idx="0"/>
          <a:effectRef idx="0"/>
          <a:fontRef idx="minor"/>
        </p:style>
        <p:txBody>
          <a:bodyPr lIns="90000" rIns="90000" tIns="45000" bIns="45000" anchor="b">
            <a:normAutofit/>
          </a:bodyPr>
          <a:p>
            <a:pPr>
              <a:lnSpc>
                <a:spcPct val="100000"/>
              </a:lnSpc>
              <a:tabLst>
                <a:tab algn="l" pos="0"/>
              </a:tabLst>
            </a:pPr>
            <a:r>
              <a:rPr b="0" lang="tr-TR" sz="4400" spc="-1" strike="noStrike" cap="all">
                <a:solidFill>
                  <a:srgbClr val="eeece1"/>
                </a:solidFill>
                <a:latin typeface="Calibri"/>
                <a:ea typeface="DejaVu Sans"/>
              </a:rPr>
              <a:t>Bölüm</a:t>
            </a:r>
            <a:r>
              <a:rPr b="0" lang="en-US" sz="4400" spc="-1" strike="noStrike" cap="all">
                <a:solidFill>
                  <a:srgbClr val="eeece1"/>
                </a:solidFill>
                <a:latin typeface="Calibri"/>
                <a:ea typeface="DejaVu Sans"/>
              </a:rPr>
              <a:t> </a:t>
            </a:r>
            <a:r>
              <a:rPr b="0" lang="tr-TR" sz="4400" spc="-1" strike="noStrike" cap="all">
                <a:solidFill>
                  <a:srgbClr val="eeece1"/>
                </a:solidFill>
                <a:latin typeface="Calibri"/>
                <a:ea typeface="DejaVu Sans"/>
              </a:rPr>
              <a:t>6: Verİ TİPLERİ</a:t>
            </a:r>
            <a:endParaRPr b="0" lang="en-US" sz="4400" spc="-1" strike="noStrike">
              <a:latin typeface="Arial"/>
            </a:endParaRPr>
          </a:p>
        </p:txBody>
      </p:sp>
      <p:pic>
        <p:nvPicPr>
          <p:cNvPr id="134" name="Picture 6" descr=""/>
          <p:cNvPicPr/>
          <p:nvPr/>
        </p:nvPicPr>
        <p:blipFill>
          <a:blip r:embed="rId1"/>
          <a:stretch/>
        </p:blipFill>
        <p:spPr>
          <a:xfrm>
            <a:off x="37440" y="1736640"/>
            <a:ext cx="2983680" cy="3691440"/>
          </a:xfrm>
          <a:prstGeom prst="rect">
            <a:avLst/>
          </a:prstGeom>
          <a:ln w="9360">
            <a:noFill/>
          </a:ln>
        </p:spPr>
      </p:pic>
      <p:pic>
        <p:nvPicPr>
          <p:cNvPr id="135" name="Picture 9" descr="Adsız"/>
          <p:cNvPicPr/>
          <p:nvPr/>
        </p:nvPicPr>
        <p:blipFill>
          <a:blip r:embed="rId2"/>
          <a:stretch/>
        </p:blipFill>
        <p:spPr>
          <a:xfrm>
            <a:off x="3098520" y="1736640"/>
            <a:ext cx="2873160" cy="3691440"/>
          </a:xfrm>
          <a:prstGeom prst="rect">
            <a:avLst/>
          </a:prstGeom>
          <a:ln>
            <a:noFill/>
          </a:ln>
        </p:spPr>
      </p:pic>
      <p:pic>
        <p:nvPicPr>
          <p:cNvPr id="136" name="Picture 1" descr=""/>
          <p:cNvPicPr/>
          <p:nvPr/>
        </p:nvPicPr>
        <p:blipFill>
          <a:blip r:embed="rId3"/>
          <a:stretch/>
        </p:blipFill>
        <p:spPr>
          <a:xfrm>
            <a:off x="6070320" y="1717560"/>
            <a:ext cx="3035160" cy="3682800"/>
          </a:xfrm>
          <a:prstGeom prst="rect">
            <a:avLst/>
          </a:prstGeom>
          <a:ln w="936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C - integer</a:t>
            </a:r>
            <a:endParaRPr b="0" lang="en-US" sz="4400" spc="-1" strike="noStrike">
              <a:latin typeface="Arial"/>
            </a:endParaRPr>
          </a:p>
        </p:txBody>
      </p:sp>
      <p:pic>
        <p:nvPicPr>
          <p:cNvPr id="172" name="İçerik Yer Tutucusu 5" descr=""/>
          <p:cNvPicPr/>
          <p:nvPr/>
        </p:nvPicPr>
        <p:blipFill>
          <a:blip r:embed="rId1"/>
          <a:stretch/>
        </p:blipFill>
        <p:spPr>
          <a:xfrm>
            <a:off x="633240" y="1623600"/>
            <a:ext cx="5685480" cy="4399560"/>
          </a:xfrm>
          <a:prstGeom prst="rect">
            <a:avLst/>
          </a:prstGeom>
          <a:ln>
            <a:noFill/>
          </a:ln>
        </p:spPr>
      </p:pic>
      <p:sp>
        <p:nvSpPr>
          <p:cNvPr id="173"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2C9F6ECA-7655-4CED-9B67-9108EB305BF7}" type="slidenum">
              <a:rPr b="1" lang="en-US" sz="1000" spc="-1" strike="noStrike">
                <a:solidFill>
                  <a:srgbClr val="000000"/>
                </a:solidFill>
                <a:latin typeface="Arial"/>
                <a:ea typeface="DejaVu Sans"/>
              </a:rPr>
              <a:t>&lt;number&gt;</a:t>
            </a:fld>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4400" spc="-1" strike="noStrike">
                <a:solidFill>
                  <a:srgbClr val="1f497d"/>
                </a:solidFill>
                <a:latin typeface="Calibri"/>
                <a:ea typeface="DejaVu Sans"/>
              </a:rPr>
              <a:t>6.3.5.5. Referans Tipi</a:t>
            </a:r>
            <a:endParaRPr b="0" lang="en-US" sz="4400" spc="-1" strike="noStrike">
              <a:latin typeface="Arial"/>
            </a:endParaRPr>
          </a:p>
        </p:txBody>
      </p:sp>
      <p:sp>
        <p:nvSpPr>
          <p:cNvPr id="502" name="CustomShape 2"/>
          <p:cNvSpPr/>
          <p:nvPr/>
        </p:nvSpPr>
        <p:spPr>
          <a:xfrm>
            <a:off x="612720" y="1600200"/>
            <a:ext cx="8152200" cy="5042520"/>
          </a:xfrm>
          <a:prstGeom prst="rect">
            <a:avLst/>
          </a:prstGeom>
          <a:noFill/>
          <a:ln>
            <a:noFill/>
          </a:ln>
        </p:spPr>
        <p:style>
          <a:lnRef idx="0"/>
          <a:fillRef idx="0"/>
          <a:effectRef idx="0"/>
          <a:fontRef idx="minor"/>
        </p:style>
        <p:txBody>
          <a:bodyPr lIns="90000" rIns="90000" tIns="45000" bIns="45000">
            <a:normAutofit fontScale="33000"/>
          </a:bodyPr>
          <a:p>
            <a:pPr marL="320040" indent="-318960">
              <a:lnSpc>
                <a:spcPct val="9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C + + formal parametreleri için öncelikle kullanılan bir başvuru türü denilen gösterge türü özel bir tür içerir.</a:t>
            </a:r>
            <a:endParaRPr b="0" lang="en-US" sz="2900" spc="-1" strike="noStrike">
              <a:latin typeface="Arial"/>
            </a:endParaRPr>
          </a:p>
          <a:p>
            <a:pPr lvl="2" marL="617400" indent="-342000">
              <a:lnSpc>
                <a:spcPct val="90000"/>
              </a:lnSpc>
              <a:spcBef>
                <a:spcPts val="499"/>
              </a:spcBef>
              <a:buClr>
                <a:srgbClr val="4f81bd"/>
              </a:buClr>
              <a:buSzPct val="75000"/>
              <a:buFont typeface="Wingdings" charset="2"/>
              <a:buChar char=""/>
            </a:pPr>
            <a:r>
              <a:rPr b="0" lang="tr-TR" sz="2300" spc="-1" strike="noStrike">
                <a:solidFill>
                  <a:srgbClr val="000000"/>
                </a:solidFill>
                <a:latin typeface="Calibri"/>
                <a:ea typeface="DejaVu Sans"/>
              </a:rPr>
              <a:t>Avantajı: Hem referans değerini hem de veri değerini verebilir.</a:t>
            </a:r>
            <a:endParaRPr b="0" lang="en-US" sz="2300" spc="-1" strike="noStrike">
              <a:latin typeface="Arial"/>
            </a:endParaRPr>
          </a:p>
          <a:p>
            <a:pPr marL="320040" indent="-318960">
              <a:lnSpc>
                <a:spcPct val="9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Java C++’in referans değerini uzatarak göstergelerin sadece referans değeri tutmasını sağlar.</a:t>
            </a:r>
            <a:endParaRPr b="0" lang="en-US" sz="2900" spc="-1" strike="noStrike">
              <a:latin typeface="Arial"/>
            </a:endParaRPr>
          </a:p>
          <a:p>
            <a:pPr lvl="2" marL="617400" indent="-342000">
              <a:lnSpc>
                <a:spcPct val="90000"/>
              </a:lnSpc>
              <a:spcBef>
                <a:spcPts val="499"/>
              </a:spcBef>
              <a:buClr>
                <a:srgbClr val="4f81bd"/>
              </a:buClr>
              <a:buSzPct val="75000"/>
              <a:buFont typeface="Wingdings" charset="2"/>
              <a:buChar char=""/>
            </a:pPr>
            <a:r>
              <a:rPr b="0" lang="tr-TR" sz="2300" spc="-1" strike="noStrike">
                <a:solidFill>
                  <a:srgbClr val="000000"/>
                </a:solidFill>
                <a:latin typeface="Calibri"/>
                <a:ea typeface="DejaVu Sans"/>
              </a:rPr>
              <a:t>Referanslar yerine adresleri olmaktan çok, nesnelere başvurular vardır.</a:t>
            </a:r>
            <a:endParaRPr b="0" lang="en-US" sz="23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Örtülü olarak başvuru çözülen sabit göstericilerdir.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Sabit olduklarından bir değişkenin adresiyle başlatılmaları gerekir ve daha sonra da bu adres değişemez.</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Referans tip değişken çağıran fonksiyonda tanımlanınca, çağıran ve çağrılan arasında iki yönlü haberleşme olanağı sağlar. Aynı amaçla göstericiler de kullanılabilir ama bunların başvuru çözümlerinin açıkça yapılması gerekir ki programın okunabilirliğini azaltır.</a:t>
            </a:r>
            <a:endParaRPr b="0" lang="en-US" sz="2900" spc="-1" strike="noStrike">
              <a:latin typeface="Arial"/>
            </a:endParaRPr>
          </a:p>
          <a:p>
            <a:pPr marL="320040" indent="-318960">
              <a:lnSpc>
                <a:spcPct val="9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C# </a:t>
            </a:r>
            <a:r>
              <a:rPr b="0" lang="tr-TR" sz="2900" spc="-1" strike="noStrike">
                <a:solidFill>
                  <a:srgbClr val="000000"/>
                </a:solidFill>
                <a:latin typeface="Calibri"/>
                <a:ea typeface="DejaVu Sans"/>
              </a:rPr>
              <a:t>hem Java’nın nesne modelini hem de C++’nın referans modelini kullanmaktadır.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Referans tip değişkenler “ve” işareti ile başlar:</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int result;</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int &amp;ref_result = result;</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ref_result = 100;</a:t>
            </a:r>
            <a:endParaRPr b="0" lang="en-US" sz="2900" spc="-1" strike="noStrike">
              <a:latin typeface="Arial"/>
            </a:endParaRPr>
          </a:p>
        </p:txBody>
      </p:sp>
      <p:sp>
        <p:nvSpPr>
          <p:cNvPr id="503"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8377F20E-08CA-44AC-9AB9-DB149A23737F}" type="slidenum">
              <a:rPr b="1" lang="tr-TR" sz="1400" spc="-1" strike="noStrike">
                <a:solidFill>
                  <a:srgbClr val="ffffff"/>
                </a:solidFill>
                <a:latin typeface="Calibri"/>
                <a:ea typeface="DejaVu Sans"/>
              </a:rPr>
              <a:t>100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C++ - reference</a:t>
            </a:r>
            <a:endParaRPr b="0" lang="en-US" sz="4400" spc="-1" strike="noStrike">
              <a:latin typeface="Arial"/>
            </a:endParaRPr>
          </a:p>
        </p:txBody>
      </p:sp>
      <p:sp>
        <p:nvSpPr>
          <p:cNvPr id="50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DA7ACE81-BFB0-4593-ABA8-50D017A09870}" type="slidenum">
              <a:rPr b="1" lang="tr-TR" sz="1400" spc="-1" strike="noStrike">
                <a:solidFill>
                  <a:srgbClr val="ffffff"/>
                </a:solidFill>
                <a:latin typeface="Calibri"/>
                <a:ea typeface="DejaVu Sans"/>
              </a:rPr>
              <a:t>100</a:t>
            </a:fld>
            <a:endParaRPr b="0" lang="en-US" sz="1400" spc="-1" strike="noStrike">
              <a:latin typeface="Arial"/>
            </a:endParaRPr>
          </a:p>
        </p:txBody>
      </p:sp>
      <p:pic>
        <p:nvPicPr>
          <p:cNvPr id="506" name="Resim 4" descr=""/>
          <p:cNvPicPr/>
          <p:nvPr/>
        </p:nvPicPr>
        <p:blipFill>
          <a:blip r:embed="rId1"/>
          <a:stretch/>
        </p:blipFill>
        <p:spPr>
          <a:xfrm>
            <a:off x="0" y="1504800"/>
            <a:ext cx="7866720" cy="440892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C++ - reference</a:t>
            </a:r>
            <a:endParaRPr b="0" lang="en-US" sz="4400" spc="-1" strike="noStrike">
              <a:latin typeface="Arial"/>
            </a:endParaRPr>
          </a:p>
        </p:txBody>
      </p:sp>
      <p:sp>
        <p:nvSpPr>
          <p:cNvPr id="50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C2B52BC-A751-4787-A09F-BA77E708B1EA}"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509" name="Resim 4" descr=""/>
          <p:cNvPicPr/>
          <p:nvPr/>
        </p:nvPicPr>
        <p:blipFill>
          <a:blip r:embed="rId1"/>
          <a:stretch/>
        </p:blipFill>
        <p:spPr>
          <a:xfrm>
            <a:off x="0" y="1504800"/>
            <a:ext cx="7866720" cy="4408920"/>
          </a:xfrm>
          <a:prstGeom prst="rect">
            <a:avLst/>
          </a:prstGeom>
          <a:ln>
            <a:noFill/>
          </a:ln>
        </p:spPr>
      </p:pic>
      <p:pic>
        <p:nvPicPr>
          <p:cNvPr id="510" name="Resim 5" descr=""/>
          <p:cNvPicPr/>
          <p:nvPr/>
        </p:nvPicPr>
        <p:blipFill>
          <a:blip r:embed="rId2"/>
          <a:stretch/>
        </p:blipFill>
        <p:spPr>
          <a:xfrm>
            <a:off x="4336920" y="1628640"/>
            <a:ext cx="4428000" cy="143712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6.3.5.5. Referans Tipi</a:t>
            </a:r>
            <a:endParaRPr b="0" lang="en-US" sz="4400" spc="-1" strike="noStrike">
              <a:latin typeface="Arial"/>
            </a:endParaRPr>
          </a:p>
        </p:txBody>
      </p:sp>
      <p:sp>
        <p:nvSpPr>
          <p:cNvPr id="51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4DD52DC-AE0E-4A1B-9C53-038708D400D1}"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513" name="CustomShape 3"/>
          <p:cNvSpPr/>
          <p:nvPr/>
        </p:nvSpPr>
        <p:spPr>
          <a:xfrm>
            <a:off x="612720" y="1600200"/>
            <a:ext cx="8152200" cy="5113800"/>
          </a:xfrm>
          <a:prstGeom prst="rect">
            <a:avLst/>
          </a:prstGeom>
          <a:noFill/>
          <a:ln>
            <a:noFill/>
          </a:ln>
        </p:spPr>
        <p:style>
          <a:lnRef idx="0"/>
          <a:fillRef idx="0"/>
          <a:effectRef idx="0"/>
          <a:fontRef idx="minor"/>
        </p:style>
        <p:txBody>
          <a:bodyPr lIns="90000" rIns="90000" tIns="45000" bIns="45000">
            <a:normAutofit fontScale="60000"/>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Java – </a:t>
            </a:r>
            <a:r>
              <a:rPr b="0" lang="tr-TR" sz="2900" spc="-1" strike="noStrike">
                <a:solidFill>
                  <a:srgbClr val="ff0000"/>
                </a:solidFill>
                <a:latin typeface="Calibri"/>
                <a:ea typeface="DejaVu Sans"/>
              </a:rPr>
              <a:t>Sadece referans tip </a:t>
            </a:r>
            <a:r>
              <a:rPr b="0" lang="tr-TR" sz="2900" spc="-1" strike="noStrike">
                <a:solidFill>
                  <a:srgbClr val="000000"/>
                </a:solidFill>
                <a:latin typeface="Calibri"/>
                <a:ea typeface="DejaVu Sans"/>
              </a:rPr>
              <a:t>göstericiler bulunur.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C++ referans tiplerinden geliştirilmiştir.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Sınıf </a:t>
            </a:r>
            <a:r>
              <a:rPr b="1" lang="tr-TR" sz="2600" spc="-1" strike="noStrike">
                <a:solidFill>
                  <a:srgbClr val="000000"/>
                </a:solidFill>
                <a:latin typeface="Calibri"/>
                <a:ea typeface="DejaVu Sans"/>
              </a:rPr>
              <a:t>nesnelerini</a:t>
            </a:r>
            <a:r>
              <a:rPr b="0" lang="tr-TR" sz="2600" spc="-1" strike="noStrike">
                <a:solidFill>
                  <a:srgbClr val="000000"/>
                </a:solidFill>
                <a:latin typeface="Calibri"/>
                <a:ea typeface="DejaVu Sans"/>
              </a:rPr>
              <a:t> gösterirler (yığın bellekte duran).</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Bu nedenle </a:t>
            </a:r>
            <a:r>
              <a:rPr b="1" lang="tr-TR" sz="2600" spc="-1" strike="noStrike">
                <a:solidFill>
                  <a:srgbClr val="000000"/>
                </a:solidFill>
                <a:latin typeface="Calibri"/>
                <a:ea typeface="DejaVu Sans"/>
              </a:rPr>
              <a:t>gösterici aritmetiği </a:t>
            </a:r>
            <a:r>
              <a:rPr b="0" lang="tr-TR" sz="2600" spc="-1" strike="noStrike">
                <a:solidFill>
                  <a:srgbClr val="000000"/>
                </a:solidFill>
                <a:latin typeface="Calibri"/>
                <a:ea typeface="DejaVu Sans"/>
              </a:rPr>
              <a:t>yoktur.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Kullanılmayan belleği sisteme iade eden açık bir komut yoktur, bunun yerine </a:t>
            </a:r>
            <a:r>
              <a:rPr b="1" lang="tr-TR" sz="2600" spc="-1" strike="noStrike">
                <a:solidFill>
                  <a:srgbClr val="000000"/>
                </a:solidFill>
                <a:latin typeface="Calibri"/>
                <a:ea typeface="DejaVu Sans"/>
              </a:rPr>
              <a:t>çöp toplama </a:t>
            </a:r>
            <a:r>
              <a:rPr b="0" lang="tr-TR" sz="2600" spc="-1" strike="noStrike">
                <a:solidFill>
                  <a:srgbClr val="000000"/>
                </a:solidFill>
                <a:latin typeface="Calibri"/>
                <a:ea typeface="DejaVu Sans"/>
              </a:rPr>
              <a:t>kullanılır.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nn-NO" sz="2600" spc="-1" strike="noStrike">
                <a:solidFill>
                  <a:srgbClr val="000000"/>
                </a:solidFill>
                <a:latin typeface="Calibri"/>
                <a:ea typeface="DejaVu Sans"/>
              </a:rPr>
              <a:t>Bu nedenle sallanan referanslar da yoktur.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Referans çözme her zaman örtülüdür (implicit).</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C++’dan farklı olarak gösterdiği nesneler değişebilir.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Örnekte “String” standart Java sınıfı (class):</a:t>
            </a:r>
            <a:endParaRPr b="0" lang="en-US" sz="26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alibri"/>
                <a:ea typeface="DejaVu Sans"/>
              </a:rPr>
              <a:t>	</a:t>
            </a:r>
            <a:r>
              <a:rPr b="0" lang="tr-TR" sz="2900" spc="-1" strike="noStrike">
                <a:solidFill>
                  <a:srgbClr val="000000"/>
                </a:solidFill>
                <a:latin typeface="Courier New"/>
                <a:ea typeface="DejaVu Sans"/>
              </a:rPr>
              <a:t>String str1;</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ourier New"/>
                <a:ea typeface="DejaVu Sans"/>
              </a:rPr>
              <a:t>	</a:t>
            </a:r>
            <a:r>
              <a:rPr b="0" lang="tr-TR" sz="2900" spc="-1" strike="noStrike">
                <a:solidFill>
                  <a:srgbClr val="000000"/>
                </a:solidFill>
                <a:latin typeface="Courier New"/>
                <a:ea typeface="DejaVu Sans"/>
              </a:rPr>
              <a:t>str1 = “Bu bir dizgidir”;</a:t>
            </a:r>
            <a:endParaRPr b="0" lang="en-US" sz="2900" spc="-1" strike="noStrike">
              <a:latin typeface="Arial"/>
            </a:endParaRPr>
          </a:p>
          <a:p>
            <a:pPr marL="320040" indent="-318960">
              <a:lnSpc>
                <a:spcPct val="100000"/>
              </a:lnSpc>
              <a:spcBef>
                <a:spcPts val="700"/>
              </a:spcBef>
              <a:tabLst>
                <a:tab algn="l" pos="0"/>
              </a:tabLst>
            </a:pPr>
            <a:r>
              <a:rPr b="0" lang="tr-TR" sz="2900" spc="-1" strike="noStrike">
                <a:solidFill>
                  <a:srgbClr val="000000"/>
                </a:solidFill>
                <a:latin typeface="Calibri"/>
                <a:ea typeface="DejaVu Sans"/>
              </a:rPr>
              <a:t>	</a:t>
            </a:r>
            <a:r>
              <a:rPr b="0" lang="tr-TR" sz="2900" spc="-1" strike="noStrike">
                <a:solidFill>
                  <a:srgbClr val="000000"/>
                </a:solidFill>
                <a:latin typeface="Calibri"/>
                <a:ea typeface="DejaVu Sans"/>
              </a:rPr>
              <a:t>İlk satırda str1 bir dizgi nesnesine referans tip gösterici olarak tanımlanıyor. Başlangıç değeri “null”. Daha sonra “Bu bir dizgidir” nesnesini gösterecek atama yapılıyor.</a:t>
            </a: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612720" y="228600"/>
            <a:ext cx="8152200" cy="989640"/>
          </a:xfrm>
          <a:prstGeom prst="rect">
            <a:avLst/>
          </a:prstGeom>
          <a:noFill/>
          <a:ln>
            <a:noFill/>
          </a:ln>
        </p:spPr>
        <p:style>
          <a:lnRef idx="0"/>
          <a:fillRef idx="0"/>
          <a:effectRef idx="0"/>
          <a:fontRef idx="minor"/>
        </p:style>
      </p:sp>
      <p:sp>
        <p:nvSpPr>
          <p:cNvPr id="51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6BCCF66-411F-4A26-A03D-6F5D01C04B7D}" type="slidenum">
              <a:rPr b="1" lang="tr-TR" sz="1400" spc="-1" strike="noStrike">
                <a:solidFill>
                  <a:srgbClr val="ffffff"/>
                </a:solidFill>
                <a:latin typeface="Calibri"/>
                <a:ea typeface="DejaVu Sans"/>
              </a:rPr>
              <a:t>103</a:t>
            </a:fld>
            <a:endParaRPr b="0" lang="en-US" sz="1400" spc="-1" strike="noStrike">
              <a:latin typeface="Arial"/>
            </a:endParaRPr>
          </a:p>
        </p:txBody>
      </p:sp>
      <p:pic>
        <p:nvPicPr>
          <p:cNvPr id="516" name="Resim 4" descr=""/>
          <p:cNvPicPr/>
          <p:nvPr/>
        </p:nvPicPr>
        <p:blipFill>
          <a:blip r:embed="rId1"/>
          <a:stretch/>
        </p:blipFill>
        <p:spPr>
          <a:xfrm>
            <a:off x="18720" y="76320"/>
            <a:ext cx="6047280" cy="6780600"/>
          </a:xfrm>
          <a:prstGeom prst="rect">
            <a:avLst/>
          </a:prstGeom>
          <a:ln>
            <a:noFill/>
          </a:ln>
        </p:spPr>
      </p:pic>
      <p:pic>
        <p:nvPicPr>
          <p:cNvPr id="517" name="Resim 5" descr=""/>
          <p:cNvPicPr/>
          <p:nvPr/>
        </p:nvPicPr>
        <p:blipFill>
          <a:blip r:embed="rId2"/>
          <a:stretch/>
        </p:blipFill>
        <p:spPr>
          <a:xfrm>
            <a:off x="4483800" y="3195720"/>
            <a:ext cx="4513680" cy="4654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6.3.5.5. Referans Tipi</a:t>
            </a:r>
            <a:endParaRPr b="0" lang="en-US" sz="4400" spc="-1" strike="noStrike">
              <a:latin typeface="Arial"/>
            </a:endParaRPr>
          </a:p>
        </p:txBody>
      </p:sp>
      <p:sp>
        <p:nvSpPr>
          <p:cNvPr id="51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CCE9091-C84A-4AA3-B0FB-3D47E8696E6D}"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520" name="CustomShape 3"/>
          <p:cNvSpPr/>
          <p:nvPr/>
        </p:nvSpPr>
        <p:spPr>
          <a:xfrm>
            <a:off x="612720" y="1600200"/>
            <a:ext cx="8152200" cy="4899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C# – Java referans tip göstericiler, C++ göstericilerle birlikte bulunur.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Ancak kullanılmaları istenmez.</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Kullanan “metot”ların “unsafe” olarak tanımlanması gerekir.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Esas olarak C ve C++ kodları ile birlikte çalışabilmeleri için konulmuştur.</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1" name="" descr=""/>
          <p:cNvPicPr/>
          <p:nvPr/>
        </p:nvPicPr>
        <p:blipFill>
          <a:blip r:embed="rId1"/>
          <a:stretch/>
        </p:blipFill>
        <p:spPr>
          <a:xfrm>
            <a:off x="2441520" y="1737360"/>
            <a:ext cx="3867840" cy="5211720"/>
          </a:xfrm>
          <a:prstGeom prst="rect">
            <a:avLst/>
          </a:prstGeom>
          <a:ln>
            <a:noFill/>
          </a:ln>
        </p:spPr>
      </p:pic>
      <p:sp>
        <p:nvSpPr>
          <p:cNvPr id="522"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Pointer vs. Referans Tipi</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2800" spc="-1" strike="noStrike">
                <a:solidFill>
                  <a:srgbClr val="1f497d"/>
                </a:solidFill>
                <a:latin typeface="Calibri"/>
                <a:ea typeface="DejaVu Sans"/>
              </a:rPr>
              <a:t>6.4. KUVVETLİ TİPLEME</a:t>
            </a:r>
            <a:endParaRPr b="0" lang="en-US" sz="2800" spc="-1" strike="noStrike">
              <a:latin typeface="Arial"/>
            </a:endParaRPr>
          </a:p>
        </p:txBody>
      </p:sp>
      <p:sp>
        <p:nvSpPr>
          <p:cNvPr id="52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F233AC4-CD58-4EFB-9C94-8CB1AC7A7667}" type="slidenum">
              <a:rPr b="1" lang="tr-TR" sz="1400" spc="-1" strike="noStrike">
                <a:solidFill>
                  <a:srgbClr val="ffffff"/>
                </a:solidFill>
                <a:latin typeface="Calibri"/>
                <a:ea typeface="DejaVu Sans"/>
              </a:rPr>
              <a:t>107</a:t>
            </a:fld>
            <a:endParaRPr b="0" lang="en-US" sz="1400" spc="-1" strike="noStrike">
              <a:latin typeface="Arial"/>
            </a:endParaRPr>
          </a:p>
        </p:txBody>
      </p:sp>
      <p:sp>
        <p:nvSpPr>
          <p:cNvPr id="525" name="CustomShape 3"/>
          <p:cNvSpPr/>
          <p:nvPr/>
        </p:nvSpPr>
        <p:spPr>
          <a:xfrm>
            <a:off x="323640" y="1600200"/>
            <a:ext cx="8712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2000" spc="-1" strike="noStrike">
                <a:solidFill>
                  <a:srgbClr val="000000"/>
                </a:solidFill>
                <a:latin typeface="Calibri"/>
                <a:ea typeface="DejaVu Sans"/>
              </a:rPr>
              <a:t>Kuvvetli tipleme </a:t>
            </a:r>
            <a:r>
              <a:rPr b="0" lang="tr-TR" sz="2000" spc="-1" strike="noStrike">
                <a:solidFill>
                  <a:srgbClr val="000000"/>
                </a:solidFill>
                <a:latin typeface="Calibri"/>
                <a:ea typeface="DejaVu Sans"/>
              </a:rPr>
              <a:t>(strong typing), farklı veri tiplerinin farklı soyutlamaları göstermeleri nedeniyle etkileşimlerinin kısıtlanmasıdır.</a:t>
            </a:r>
            <a:endParaRPr b="0" lang="en-US" sz="2000" spc="-1" strike="noStrike">
              <a:latin typeface="Arial"/>
            </a:endParaRPr>
          </a:p>
          <a:p>
            <a:pPr>
              <a:lnSpc>
                <a:spcPct val="100000"/>
              </a:lnSpc>
              <a:spcBef>
                <a:spcPts val="700"/>
              </a:spcBef>
            </a:pP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programlama dilinin kuvvetli tipli (strongly typed) bir dil olarak nitelenmesi için, dilin tüm tip hatalarını yakalaması gereklidir.</a:t>
            </a:r>
            <a:endParaRPr b="0" lang="en-US" sz="2000" spc="-1" strike="noStrike">
              <a:latin typeface="Arial"/>
            </a:endParaRPr>
          </a:p>
          <a:p>
            <a:pPr>
              <a:lnSpc>
                <a:spcPct val="100000"/>
              </a:lnSpc>
              <a:spcBef>
                <a:spcPts val="700"/>
              </a:spcBef>
            </a:pP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Kuvvetli tiplemenin sağlandığı bir programlama dilinde derleyici, her değişken ve her ifadenin tipinin belirlenebilmesi için kurallar içerir. Bu kurala göre, kuvvetli tipleme, eş olmayan tipleri birbirlerine atamaya ve yordam çağırımlarında gerçek-resmi parametre bağlamalarına izin vermez. Az sayıdaki zorunlu dönüşümler (coercion), istisnai durumlar olarak nitelendirilir.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2800" spc="-1" strike="noStrike">
                <a:solidFill>
                  <a:srgbClr val="1f497d"/>
                </a:solidFill>
                <a:latin typeface="Calibri"/>
                <a:ea typeface="DejaVu Sans"/>
              </a:rPr>
              <a:t>6.4. KUVVETLİ TİPLEME</a:t>
            </a:r>
            <a:endParaRPr b="0" lang="en-US" sz="2800" spc="-1" strike="noStrike">
              <a:latin typeface="Arial"/>
            </a:endParaRPr>
          </a:p>
        </p:txBody>
      </p:sp>
      <p:sp>
        <p:nvSpPr>
          <p:cNvPr id="527"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CA938C23-D0EE-4820-93D8-E6837A13D04E}" type="slidenum">
              <a:rPr b="1" lang="tr-TR" sz="1400" spc="-1" strike="noStrike">
                <a:solidFill>
                  <a:srgbClr val="ffffff"/>
                </a:solidFill>
                <a:latin typeface="Calibri"/>
                <a:ea typeface="DejaVu Sans"/>
              </a:rPr>
              <a:t>108</a:t>
            </a:fld>
            <a:endParaRPr b="0" lang="en-US" sz="1400" spc="-1" strike="noStrike">
              <a:latin typeface="Arial"/>
            </a:endParaRPr>
          </a:p>
        </p:txBody>
      </p:sp>
      <p:sp>
        <p:nvSpPr>
          <p:cNvPr id="528" name="CustomShape 3"/>
          <p:cNvSpPr/>
          <p:nvPr/>
        </p:nvSpPr>
        <p:spPr>
          <a:xfrm>
            <a:off x="323640" y="1600200"/>
            <a:ext cx="8712000" cy="4494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700"/>
              </a:spcBef>
            </a:pPr>
            <a:endParaRPr b="0" lang="en-US" sz="1800" spc="-1" strike="noStrike">
              <a:latin typeface="Arial"/>
            </a:endParaRPr>
          </a:p>
          <a:p>
            <a:pPr>
              <a:lnSpc>
                <a:spcPct val="100000"/>
              </a:lnSpc>
              <a:spcBef>
                <a:spcPts val="700"/>
              </a:spcBef>
            </a:pPr>
            <a:endParaRPr b="0" lang="en-US" sz="1800" spc="-1" strike="noStrike">
              <a:latin typeface="Arial"/>
            </a:endParaRPr>
          </a:p>
          <a:p>
            <a:pPr>
              <a:lnSpc>
                <a:spcPct val="100000"/>
              </a:lnSpc>
              <a:spcBef>
                <a:spcPts val="700"/>
              </a:spcBef>
            </a:pPr>
            <a:endParaRPr b="0" lang="en-US" sz="1800" spc="-1" strike="noStrike">
              <a:latin typeface="Arial"/>
            </a:endParaRPr>
          </a:p>
          <a:p>
            <a:pPr>
              <a:lnSpc>
                <a:spcPct val="100000"/>
              </a:lnSpc>
              <a:spcBef>
                <a:spcPts val="700"/>
              </a:spcBef>
            </a:pPr>
            <a:endParaRPr b="0" lang="en-US" sz="1800" spc="-1" strike="noStrike">
              <a:latin typeface="Arial"/>
            </a:endParaRPr>
          </a:p>
          <a:p>
            <a:pPr>
              <a:lnSpc>
                <a:spcPct val="100000"/>
              </a:lnSpc>
              <a:spcBef>
                <a:spcPts val="700"/>
              </a:spcBef>
            </a:pPr>
            <a:endParaRPr b="0" lang="en-US" sz="18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Popüler programlama dillerinin kuvvetli tipleme açısından özellikleri aşağıda özetlenmiştir:</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C ve C++, kuvvetli tiplemeyi gerçekleştirmemektedirler.</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Programlama dilleri alanına, kuvvetli tiplemeyi tanıtan dil Pascal'dır. Pascal, kuvvetli tiplemeyi sağlamaya yakın bir dil olmakla birlikte, tam olarak kuvvetli tipli bir dil olarak kabul edilmemektedir.</a:t>
            </a:r>
            <a:endParaRPr b="0" lang="en-US" sz="2000" spc="-1" strike="noStrike">
              <a:latin typeface="Arial"/>
            </a:endParaRPr>
          </a:p>
          <a:p>
            <a:pPr>
              <a:lnSpc>
                <a:spcPct val="100000"/>
              </a:lnSpc>
              <a:spcBef>
                <a:spcPts val="700"/>
              </a:spcBef>
            </a:pPr>
            <a:endParaRPr b="0" lang="en-US" sz="2000" spc="-1" strike="noStrike">
              <a:latin typeface="Arial"/>
            </a:endParaRPr>
          </a:p>
        </p:txBody>
      </p:sp>
      <p:pic>
        <p:nvPicPr>
          <p:cNvPr id="529" name="Picture 2" descr=""/>
          <p:cNvPicPr/>
          <p:nvPr/>
        </p:nvPicPr>
        <p:blipFill>
          <a:blip r:embed="rId1"/>
          <a:stretch/>
        </p:blipFill>
        <p:spPr>
          <a:xfrm>
            <a:off x="704880" y="1700640"/>
            <a:ext cx="7580880" cy="142776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tr-TR" sz="2800" spc="-1" strike="noStrike">
                <a:solidFill>
                  <a:srgbClr val="1f497d"/>
                </a:solidFill>
                <a:latin typeface="Calibri"/>
                <a:ea typeface="DejaVu Sans"/>
              </a:rPr>
              <a:t>6.5. TİP DENETİMİ</a:t>
            </a:r>
            <a:endParaRPr b="0" lang="en-US" sz="2800" spc="-1" strike="noStrike">
              <a:latin typeface="Arial"/>
            </a:endParaRPr>
          </a:p>
        </p:txBody>
      </p:sp>
      <p:sp>
        <p:nvSpPr>
          <p:cNvPr id="53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0D3C029-384F-4344-A41B-12E9199EB087}" type="slidenum">
              <a:rPr b="1" lang="tr-TR" sz="1400" spc="-1" strike="noStrike">
                <a:solidFill>
                  <a:srgbClr val="ffffff"/>
                </a:solidFill>
                <a:latin typeface="Calibri"/>
                <a:ea typeface="DejaVu Sans"/>
              </a:rPr>
              <a:t>109</a:t>
            </a:fld>
            <a:endParaRPr b="0" lang="en-US" sz="1400" spc="-1" strike="noStrike">
              <a:latin typeface="Arial"/>
            </a:endParaRPr>
          </a:p>
        </p:txBody>
      </p:sp>
      <p:sp>
        <p:nvSpPr>
          <p:cNvPr id="532" name="CustomShape 3"/>
          <p:cNvSpPr/>
          <p:nvPr/>
        </p:nvSpPr>
        <p:spPr>
          <a:xfrm>
            <a:off x="323640" y="1600200"/>
            <a:ext cx="8712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işlemcinin (operator) işlenenlerinin (operand) birbirleriyle uyumlu tipler olduğunun denetlenmesi, </a:t>
            </a:r>
            <a:r>
              <a:rPr b="1" lang="tr-TR" sz="2000" spc="-1" strike="noStrike">
                <a:solidFill>
                  <a:srgbClr val="000000"/>
                </a:solidFill>
                <a:latin typeface="Calibri"/>
                <a:ea typeface="DejaVu Sans"/>
              </a:rPr>
              <a:t>tip denetimi</a:t>
            </a:r>
            <a:r>
              <a:rPr b="0" lang="tr-TR" sz="2000" spc="-1" strike="noStrike">
                <a:solidFill>
                  <a:srgbClr val="000000"/>
                </a:solidFill>
                <a:latin typeface="Calibri"/>
                <a:ea typeface="DejaVu Sans"/>
              </a:rPr>
              <a:t> olarak adlandırılmaktadır.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programlama dilinin güvenilirliğini önemli derecede etkileyen tip denetimi, dildeki tüm değişkenler için durağan tip bağlama uygulanıyorsa, durağan olarak gerçekleştirilebilir. Eğer programlama dilinde dinamik tip bağlama gerçekleştiriliyorsa, tip denetimi çalışma zamanında yapılmalıdır..</a:t>
            </a:r>
            <a:endParaRPr b="0" lang="en-US" sz="2000" spc="-1" strike="noStrike">
              <a:latin typeface="Arial"/>
            </a:endParaRPr>
          </a:p>
          <a:p>
            <a:pPr>
              <a:lnSpc>
                <a:spcPct val="100000"/>
              </a:lnSpc>
              <a:spcBef>
                <a:spcPts val="700"/>
              </a:spcBef>
            </a:pPr>
            <a:endParaRPr b="0" lang="en-US" sz="2000" spc="-1" strike="noStrike">
              <a:latin typeface="Arial"/>
            </a:endParaRPr>
          </a:p>
        </p:txBody>
      </p:sp>
      <p:pic>
        <p:nvPicPr>
          <p:cNvPr id="533" name="Picture 2" descr=""/>
          <p:cNvPicPr/>
          <p:nvPr/>
        </p:nvPicPr>
        <p:blipFill>
          <a:blip r:embed="rId1"/>
          <a:stretch/>
        </p:blipFill>
        <p:spPr>
          <a:xfrm>
            <a:off x="814320" y="4309560"/>
            <a:ext cx="7514280" cy="18277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C - integer</a:t>
            </a:r>
            <a:endParaRPr b="0" lang="en-US" sz="4400" spc="-1" strike="noStrike">
              <a:latin typeface="Arial"/>
            </a:endParaRPr>
          </a:p>
        </p:txBody>
      </p:sp>
      <p:pic>
        <p:nvPicPr>
          <p:cNvPr id="175" name="İçerik Yer Tutucusu 5" descr=""/>
          <p:cNvPicPr/>
          <p:nvPr/>
        </p:nvPicPr>
        <p:blipFill>
          <a:blip r:embed="rId1"/>
          <a:stretch/>
        </p:blipFill>
        <p:spPr>
          <a:xfrm>
            <a:off x="633240" y="1695600"/>
            <a:ext cx="5685480" cy="4399560"/>
          </a:xfrm>
          <a:prstGeom prst="rect">
            <a:avLst/>
          </a:prstGeom>
          <a:ln>
            <a:noFill/>
          </a:ln>
        </p:spPr>
      </p:pic>
      <p:sp>
        <p:nvSpPr>
          <p:cNvPr id="17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77B9CA56-4D92-4BB2-93CE-3D36737B55DA}" type="slidenum">
              <a:rPr b="1" lang="en-US" sz="1000" spc="-1" strike="noStrike">
                <a:solidFill>
                  <a:srgbClr val="000000"/>
                </a:solidFill>
                <a:latin typeface="Arial"/>
                <a:ea typeface="DejaVu Sans"/>
              </a:rPr>
              <a:t>&lt;number&gt;</a:t>
            </a:fld>
            <a:endParaRPr b="0" lang="en-US" sz="1000" spc="-1" strike="noStrike">
              <a:latin typeface="Arial"/>
            </a:endParaRPr>
          </a:p>
        </p:txBody>
      </p:sp>
      <p:pic>
        <p:nvPicPr>
          <p:cNvPr id="177" name="Resim 6" descr=""/>
          <p:cNvPicPr/>
          <p:nvPr/>
        </p:nvPicPr>
        <p:blipFill>
          <a:blip r:embed="rId2"/>
          <a:stretch/>
        </p:blipFill>
        <p:spPr>
          <a:xfrm>
            <a:off x="5562720" y="1731600"/>
            <a:ext cx="3370680" cy="30182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533520" y="198360"/>
            <a:ext cx="8228520" cy="11419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tr-TR" sz="4400" spc="-1" strike="noStrike">
                <a:solidFill>
                  <a:srgbClr val="000000"/>
                </a:solidFill>
                <a:latin typeface="Calibri"/>
                <a:ea typeface="DejaVu Sans"/>
              </a:rPr>
              <a:t>Kaynaklar</a:t>
            </a:r>
            <a:endParaRPr b="0" lang="en-US" sz="4400" spc="-1" strike="noStrike">
              <a:latin typeface="Arial"/>
            </a:endParaRPr>
          </a:p>
        </p:txBody>
      </p:sp>
      <p:sp>
        <p:nvSpPr>
          <p:cNvPr id="535" name="CustomShape 2"/>
          <p:cNvSpPr/>
          <p:nvPr/>
        </p:nvSpPr>
        <p:spPr>
          <a:xfrm>
            <a:off x="533520" y="1523880"/>
            <a:ext cx="8228520" cy="4524840"/>
          </a:xfrm>
          <a:prstGeom prst="rect">
            <a:avLst/>
          </a:prstGeom>
          <a:noFill/>
          <a:ln>
            <a:noFill/>
          </a:ln>
        </p:spPr>
        <p:style>
          <a:lnRef idx="0"/>
          <a:fillRef idx="0"/>
          <a:effectRef idx="0"/>
          <a:fontRef idx="minor"/>
        </p:style>
        <p:txBody>
          <a:bodyPr lIns="90000" rIns="90000" tIns="45000" bIns="45000">
            <a:normAutofit fontScale="37000"/>
          </a:bodyPr>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Roberto Sebesta, </a:t>
            </a:r>
            <a:r>
              <a:rPr b="0" lang="en-US" sz="3200" spc="-1" strike="noStrike">
                <a:solidFill>
                  <a:srgbClr val="000000"/>
                </a:solidFill>
                <a:latin typeface="Calibri"/>
                <a:ea typeface="DejaVu Sans"/>
              </a:rPr>
              <a:t>Concepts Of Programming Languages</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International 10th Edition </a:t>
            </a:r>
            <a:r>
              <a:rPr b="0" lang="tr-TR" sz="3200" spc="-1" strike="noStrike">
                <a:solidFill>
                  <a:srgbClr val="000000"/>
                </a:solidFill>
                <a:latin typeface="Calibri"/>
                <a:ea typeface="DejaVu Sans"/>
              </a:rPr>
              <a:t>2013</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David Watt, Programming Language Design Concepts, 2004</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Michael Scott, Programming Languages Pragmatics, Third Edition, 2009</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Zeynep Orhan, Programlama Dilleri Ders Notları</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Mustafa Şahin, Programlama Dilleri Ders Notları</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Ahmet Yesevi Üniversitesi, Programlama Dilleri Uzaktan Eğitim Notları</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Erkan Tanyıldızı, Programlama Dilleri Ders Notları</a:t>
            </a:r>
            <a:endParaRPr b="0" lang="en-US" sz="3200" spc="-1" strike="noStrike">
              <a:latin typeface="Arial"/>
            </a:endParaRPr>
          </a:p>
          <a:p>
            <a:pPr marL="343080" indent="-342000">
              <a:lnSpc>
                <a:spcPct val="100000"/>
              </a:lnSpc>
              <a:spcBef>
                <a:spcPts val="641"/>
              </a:spcBef>
              <a:buClr>
                <a:srgbClr val="000000"/>
              </a:buClr>
              <a:buFont typeface="Arial"/>
              <a:buChar char="•"/>
            </a:pPr>
            <a:r>
              <a:rPr b="0" lang="tr-TR" sz="3200" spc="-1" strike="noStrike">
                <a:solidFill>
                  <a:srgbClr val="000000"/>
                </a:solidFill>
                <a:latin typeface="Calibri"/>
                <a:ea typeface="DejaVu Sans"/>
              </a:rPr>
              <a:t>Tuğrul Yılmaz, Programlama Dilleri Ders Notları</a:t>
            </a:r>
            <a:endParaRPr b="0" lang="en-US" sz="3200" spc="-1" strike="noStrike">
              <a:latin typeface="Arial"/>
            </a:endParaRPr>
          </a:p>
          <a:p>
            <a:pPr marL="343080" indent="-342000">
              <a:lnSpc>
                <a:spcPct val="100000"/>
              </a:lnSpc>
              <a:spcBef>
                <a:spcPts val="641"/>
              </a:spcBef>
              <a:buClr>
                <a:srgbClr val="000000"/>
              </a:buClr>
              <a:buFont typeface="Arial"/>
              <a:buChar char="•"/>
            </a:pPr>
            <a:r>
              <a:rPr b="0" lang="en-US" sz="3200" spc="-1" strike="noStrike">
                <a:solidFill>
                  <a:srgbClr val="000000"/>
                </a:solidFill>
                <a:latin typeface="Calibri"/>
                <a:ea typeface="DejaVu Sans"/>
              </a:rPr>
              <a:t>David Evans</a:t>
            </a:r>
            <a:r>
              <a:rPr b="0" lang="tr-TR" sz="3200" spc="-1" strike="noStrike">
                <a:solidFill>
                  <a:srgbClr val="000000"/>
                </a:solidFill>
                <a:latin typeface="Calibri"/>
                <a:ea typeface="DejaVu Sans"/>
              </a:rPr>
              <a:t>, Programming Languages Lecture Notes</a:t>
            </a:r>
            <a:endParaRPr b="0" lang="en-US" sz="3200" spc="-1" strike="noStrike">
              <a:latin typeface="Arial"/>
            </a:endParaRPr>
          </a:p>
          <a:p>
            <a:pPr marL="343080" indent="-342000">
              <a:lnSpc>
                <a:spcPct val="100000"/>
              </a:lnSpc>
              <a:spcBef>
                <a:spcPts val="641"/>
              </a:spcBef>
              <a:buClr>
                <a:srgbClr val="000000"/>
              </a:buClr>
              <a:buFont typeface="Arial"/>
              <a:buChar char="•"/>
            </a:pPr>
            <a:r>
              <a:rPr b="0" lang="de-CH" sz="3200" spc="-1" strike="noStrike">
                <a:solidFill>
                  <a:srgbClr val="000000"/>
                </a:solidFill>
                <a:latin typeface="Calibri"/>
                <a:ea typeface="DejaVu Sans"/>
              </a:rPr>
              <a:t>O</a:t>
            </a:r>
            <a:r>
              <a:rPr b="0" lang="tr-TR" sz="3200" spc="-1" strike="noStrike">
                <a:solidFill>
                  <a:srgbClr val="000000"/>
                </a:solidFill>
                <a:latin typeface="Calibri"/>
                <a:ea typeface="DejaVu Sans"/>
              </a:rPr>
              <a:t>scar</a:t>
            </a:r>
            <a:r>
              <a:rPr b="0" lang="de-CH" sz="3200" spc="-1" strike="noStrike">
                <a:solidFill>
                  <a:srgbClr val="000000"/>
                </a:solidFill>
                <a:latin typeface="Calibri"/>
                <a:ea typeface="DejaVu Sans"/>
              </a:rPr>
              <a:t> Nierstrasz</a:t>
            </a:r>
            <a:r>
              <a:rPr b="0" lang="tr-TR" sz="3200" spc="-1" strike="noStrike">
                <a:solidFill>
                  <a:srgbClr val="000000"/>
                </a:solidFill>
                <a:latin typeface="Calibri"/>
                <a:ea typeface="DejaVu Sans"/>
              </a:rPr>
              <a:t>, Programming Languages Lecture Notes</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536"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174806A2-91C2-4582-97E8-F5759F4D6FA9}" type="slidenum">
              <a:rPr b="1" lang="tr-TR" sz="1400" spc="-1" strike="noStrike">
                <a:solidFill>
                  <a:srgbClr val="ffffff"/>
                </a:solidFill>
                <a:latin typeface="Calibri"/>
                <a:ea typeface="DejaVu Sans"/>
              </a:rPr>
              <a:t>110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
        <p:nvSpPr>
          <p:cNvPr id="179"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fontScale="51000"/>
          </a:bodyPr>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Floating point (Kayan Noktalı)</a:t>
            </a:r>
            <a:endParaRPr b="0" lang="en-US" sz="2900" spc="-1" strike="noStrike">
              <a:latin typeface="Arial"/>
            </a:endParaRPr>
          </a:p>
          <a:p>
            <a:pPr>
              <a:lnSpc>
                <a:spcPct val="100000"/>
              </a:lnSpc>
              <a:spcBef>
                <a:spcPts val="700"/>
              </a:spcBef>
            </a:pP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Kayan noktalı</a:t>
            </a:r>
            <a:r>
              <a:rPr b="0" lang="tr-TR" sz="2900" spc="-1" strike="noStrike">
                <a:solidFill>
                  <a:srgbClr val="000000"/>
                </a:solidFill>
                <a:latin typeface="Calibri"/>
                <a:ea typeface="DejaVu Sans"/>
              </a:rPr>
              <a:t> (</a:t>
            </a:r>
            <a:r>
              <a:rPr b="0" i="1" lang="tr-TR" sz="2900" spc="-1" strike="noStrike">
                <a:solidFill>
                  <a:srgbClr val="000000"/>
                </a:solidFill>
                <a:latin typeface="Calibri"/>
                <a:ea typeface="DejaVu Sans"/>
              </a:rPr>
              <a:t>floating point</a:t>
            </a:r>
            <a:r>
              <a:rPr b="0" lang="tr-TR" sz="2900" spc="-1" strike="noStrike">
                <a:solidFill>
                  <a:srgbClr val="000000"/>
                </a:solidFill>
                <a:latin typeface="Calibri"/>
                <a:ea typeface="DejaVu Sans"/>
              </a:rPr>
              <a:t>) veri tipleri, gerçel sayıları modellerler.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c9211e"/>
                </a:solidFill>
                <a:latin typeface="Calibri"/>
                <a:ea typeface="DejaVu Sans"/>
              </a:rPr>
              <a:t>IEEE 754 floating point</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Kayan noktalı sayılar, kesirler ve üsler olarak iki bölümde ifade edilirler. </a:t>
            </a:r>
            <a:endParaRPr b="0" lang="en-US" sz="2900" spc="-1" strike="noStrike">
              <a:latin typeface="Arial"/>
            </a:endParaRPr>
          </a:p>
          <a:p>
            <a:pPr>
              <a:lnSpc>
                <a:spcPct val="100000"/>
              </a:lnSpc>
              <a:spcBef>
                <a:spcPts val="700"/>
              </a:spcBef>
            </a:pP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Kayan noktalı tipler, </a:t>
            </a:r>
            <a:r>
              <a:rPr b="1" lang="tr-TR" sz="2900" spc="-1" strike="noStrike">
                <a:solidFill>
                  <a:srgbClr val="000000"/>
                </a:solidFill>
                <a:latin typeface="Calibri"/>
                <a:ea typeface="DejaVu Sans"/>
              </a:rPr>
              <a:t>duyarlılık (</a:t>
            </a:r>
            <a:r>
              <a:rPr b="1" i="1" lang="tr-TR" sz="2900" spc="-1" strike="noStrike">
                <a:solidFill>
                  <a:srgbClr val="000000"/>
                </a:solidFill>
                <a:latin typeface="Calibri"/>
                <a:ea typeface="DejaVu Sans"/>
              </a:rPr>
              <a:t>precision</a:t>
            </a:r>
            <a:r>
              <a:rPr b="1" lang="tr-TR" sz="2900" spc="-1" strike="noStrike">
                <a:solidFill>
                  <a:srgbClr val="000000"/>
                </a:solidFill>
                <a:latin typeface="Calibri"/>
                <a:ea typeface="DejaVu Sans"/>
              </a:rPr>
              <a:t>)</a:t>
            </a:r>
            <a:r>
              <a:rPr b="0" lang="tr-TR" sz="2900" spc="-1" strike="noStrike">
                <a:solidFill>
                  <a:srgbClr val="000000"/>
                </a:solidFill>
                <a:latin typeface="Calibri"/>
                <a:ea typeface="DejaVu Sans"/>
              </a:rPr>
              <a:t> ve </a:t>
            </a:r>
            <a:r>
              <a:rPr b="1" lang="tr-TR" sz="2900" spc="-1" strike="noStrike">
                <a:solidFill>
                  <a:srgbClr val="000000"/>
                </a:solidFill>
                <a:latin typeface="Calibri"/>
                <a:ea typeface="DejaVu Sans"/>
              </a:rPr>
              <a:t>alan (</a:t>
            </a:r>
            <a:r>
              <a:rPr b="1" i="1" lang="tr-TR" sz="2900" spc="-1" strike="noStrike">
                <a:solidFill>
                  <a:srgbClr val="000000"/>
                </a:solidFill>
                <a:latin typeface="Calibri"/>
                <a:ea typeface="DejaVu Sans"/>
              </a:rPr>
              <a:t>range</a:t>
            </a:r>
            <a:r>
              <a:rPr b="1" lang="tr-TR" sz="2900" spc="-1" strike="noStrike">
                <a:solidFill>
                  <a:srgbClr val="000000"/>
                </a:solidFill>
                <a:latin typeface="Calibri"/>
                <a:ea typeface="DejaVu Sans"/>
              </a:rPr>
              <a:t>)</a:t>
            </a:r>
            <a:r>
              <a:rPr b="0" lang="tr-TR" sz="2900" spc="-1" strike="noStrike">
                <a:solidFill>
                  <a:srgbClr val="000000"/>
                </a:solidFill>
                <a:latin typeface="Calibri"/>
                <a:ea typeface="DejaVu Sans"/>
              </a:rPr>
              <a:t> açısından tanımlanırlar. Duyarlılık, değerin kesir bölümünün tanımlar. Alan ise, kesirlerin ve üslerin birleşmesidir.</a:t>
            </a:r>
            <a:endParaRPr b="0" lang="en-US" sz="2900" spc="-1" strike="noStrike">
              <a:latin typeface="Arial"/>
            </a:endParaRPr>
          </a:p>
          <a:p>
            <a:pPr>
              <a:lnSpc>
                <a:spcPct val="100000"/>
              </a:lnSpc>
              <a:spcBef>
                <a:spcPts val="700"/>
              </a:spcBef>
            </a:pP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Aşağıdaki şekilde görüldüğü gibi kayan noktalı veri tipi, </a:t>
            </a:r>
            <a:r>
              <a:rPr b="1" lang="tr-TR" sz="2900" spc="-1" strike="noStrike">
                <a:solidFill>
                  <a:srgbClr val="000000"/>
                </a:solidFill>
                <a:latin typeface="Calibri"/>
                <a:ea typeface="DejaVu Sans"/>
              </a:rPr>
              <a:t>gerçel</a:t>
            </a:r>
            <a:r>
              <a:rPr b="0" lang="tr-TR" sz="2900" spc="-1" strike="noStrike">
                <a:solidFill>
                  <a:srgbClr val="000000"/>
                </a:solidFill>
                <a:latin typeface="Calibri"/>
                <a:ea typeface="DejaVu Sans"/>
              </a:rPr>
              <a:t> (</a:t>
            </a:r>
            <a:r>
              <a:rPr b="0" i="1" lang="tr-TR" sz="2900" spc="-1" strike="noStrike">
                <a:solidFill>
                  <a:srgbClr val="000000"/>
                </a:solidFill>
                <a:latin typeface="Calibri"/>
                <a:ea typeface="DejaVu Sans"/>
              </a:rPr>
              <a:t>real</a:t>
            </a:r>
            <a:r>
              <a:rPr b="0" lang="tr-TR" sz="2900" spc="-1" strike="noStrike">
                <a:solidFill>
                  <a:srgbClr val="000000"/>
                </a:solidFill>
                <a:latin typeface="Calibri"/>
                <a:ea typeface="DejaVu Sans"/>
              </a:rPr>
              <a:t>) ve </a:t>
            </a:r>
            <a:r>
              <a:rPr b="1" lang="tr-TR" sz="2900" spc="-1" strike="noStrike">
                <a:solidFill>
                  <a:srgbClr val="000000"/>
                </a:solidFill>
                <a:latin typeface="Calibri"/>
                <a:ea typeface="DejaVu Sans"/>
              </a:rPr>
              <a:t>çift-duyarlılık</a:t>
            </a:r>
            <a:r>
              <a:rPr b="0" lang="tr-TR" sz="2900" spc="-1" strike="noStrike">
                <a:solidFill>
                  <a:srgbClr val="000000"/>
                </a:solidFill>
                <a:latin typeface="Calibri"/>
                <a:ea typeface="DejaVu Sans"/>
              </a:rPr>
              <a:t> (</a:t>
            </a:r>
            <a:r>
              <a:rPr b="0" i="1" lang="tr-TR" sz="2900" spc="-1" strike="noStrike">
                <a:solidFill>
                  <a:srgbClr val="000000"/>
                </a:solidFill>
                <a:latin typeface="Calibri"/>
                <a:ea typeface="DejaVu Sans"/>
              </a:rPr>
              <a:t>double-precision</a:t>
            </a:r>
            <a:r>
              <a:rPr b="0" lang="tr-TR" sz="2900" spc="-1" strike="noStrike">
                <a:solidFill>
                  <a:srgbClr val="000000"/>
                </a:solidFill>
                <a:latin typeface="Calibri"/>
                <a:ea typeface="DejaVu Sans"/>
              </a:rPr>
              <a:t>) olmak üzere iki tiple gösterilebilirler.</a:t>
            </a:r>
            <a:endParaRPr b="0" lang="en-US" sz="2900" spc="-1" strike="noStrike">
              <a:latin typeface="Arial"/>
            </a:endParaRPr>
          </a:p>
          <a:p>
            <a:pPr>
              <a:lnSpc>
                <a:spcPct val="100000"/>
              </a:lnSpc>
            </a:pPr>
            <a:endParaRPr b="0" lang="en-US" sz="2900" spc="-1" strike="noStrike">
              <a:latin typeface="Arial"/>
            </a:endParaRPr>
          </a:p>
        </p:txBody>
      </p:sp>
      <p:sp>
        <p:nvSpPr>
          <p:cNvPr id="180"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0216F30-9268-49D3-9922-0B2EE24614A0}" type="slidenum">
              <a:rPr b="1" lang="tr-TR" sz="1400" spc="-1" strike="noStrike">
                <a:solidFill>
                  <a:srgbClr val="ffffff"/>
                </a:solidFill>
                <a:latin typeface="Calibri"/>
                <a:ea typeface="DejaVu Sans"/>
              </a:rPr>
              <a:t>12</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
        <p:nvSpPr>
          <p:cNvPr id="18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B8B0E441-D95C-4C14-8358-BE38EECB60EC}" type="slidenum">
              <a:rPr b="1" lang="tr-TR" sz="1400" spc="-1" strike="noStrike">
                <a:solidFill>
                  <a:srgbClr val="ffffff"/>
                </a:solidFill>
                <a:latin typeface="Calibri"/>
                <a:ea typeface="DejaVu Sans"/>
              </a:rPr>
              <a:t>13</a:t>
            </a:fld>
            <a:endParaRPr b="0" lang="en-US" sz="1400" spc="-1" strike="noStrike">
              <a:latin typeface="Arial"/>
            </a:endParaRPr>
          </a:p>
        </p:txBody>
      </p:sp>
      <p:pic>
        <p:nvPicPr>
          <p:cNvPr id="183" name="Picture 2" descr=""/>
          <p:cNvPicPr/>
          <p:nvPr/>
        </p:nvPicPr>
        <p:blipFill>
          <a:blip r:embed="rId1"/>
          <a:stretch/>
        </p:blipFill>
        <p:spPr>
          <a:xfrm>
            <a:off x="611640" y="1989000"/>
            <a:ext cx="7733880" cy="3671280"/>
          </a:xfrm>
          <a:prstGeom prst="rect">
            <a:avLst/>
          </a:prstGeom>
          <a:ln>
            <a:noFill/>
          </a:ln>
          <a:effectLst>
            <a:outerShdw algn="tl" blurRad="292100" dir="2700000" dist="138479" rotWithShape="0">
              <a:srgbClr val="333333">
                <a:alpha val="65000"/>
              </a:srgbClr>
            </a:outerShdw>
          </a:effectLst>
        </p:spPr>
      </p:pic>
      <p:sp>
        <p:nvSpPr>
          <p:cNvPr id="184" name="CustomShape 3"/>
          <p:cNvSpPr/>
          <p:nvPr/>
        </p:nvSpPr>
        <p:spPr>
          <a:xfrm>
            <a:off x="714240" y="6072120"/>
            <a:ext cx="2570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376092"/>
                </a:solidFill>
                <a:latin typeface="Calibri"/>
                <a:ea typeface="DejaVu Sans"/>
              </a:rPr>
              <a:t>NaN </a:t>
            </a:r>
            <a:r>
              <a:rPr b="1"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not a number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Resim 225" descr=""/>
          <p:cNvPicPr/>
          <p:nvPr/>
        </p:nvPicPr>
        <p:blipFill>
          <a:blip r:embed="rId1"/>
          <a:srcRect l="0" t="0" r="50219" b="-8283"/>
          <a:stretch/>
        </p:blipFill>
        <p:spPr>
          <a:xfrm>
            <a:off x="730080" y="1969920"/>
            <a:ext cx="7773480" cy="4755960"/>
          </a:xfrm>
          <a:prstGeom prst="rect">
            <a:avLst/>
          </a:prstGeom>
          <a:ln>
            <a:noFill/>
          </a:ln>
        </p:spPr>
      </p:pic>
      <p:sp>
        <p:nvSpPr>
          <p:cNvPr id="186"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Example : Floating point (16 bit)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Resim 227" descr=""/>
          <p:cNvPicPr/>
          <p:nvPr/>
        </p:nvPicPr>
        <p:blipFill>
          <a:blip r:embed="rId1"/>
          <a:stretch/>
        </p:blipFill>
        <p:spPr>
          <a:xfrm>
            <a:off x="20880" y="2192040"/>
            <a:ext cx="9143280" cy="2492640"/>
          </a:xfrm>
          <a:prstGeom prst="rect">
            <a:avLst/>
          </a:prstGeom>
          <a:ln>
            <a:noFill/>
          </a:ln>
        </p:spPr>
      </p:pic>
      <p:sp>
        <p:nvSpPr>
          <p:cNvPr id="188"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Example : Floating point</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floating point</a:t>
            </a:r>
            <a:endParaRPr b="0" lang="en-US" sz="4400" spc="-1" strike="noStrike">
              <a:latin typeface="Arial"/>
            </a:endParaRPr>
          </a:p>
        </p:txBody>
      </p:sp>
      <p:pic>
        <p:nvPicPr>
          <p:cNvPr id="190" name="İçerik Yer Tutucusu 5" descr=""/>
          <p:cNvPicPr/>
          <p:nvPr/>
        </p:nvPicPr>
        <p:blipFill>
          <a:blip r:embed="rId1"/>
          <a:stretch/>
        </p:blipFill>
        <p:spPr>
          <a:xfrm>
            <a:off x="609480" y="1676520"/>
            <a:ext cx="4466160" cy="3504240"/>
          </a:xfrm>
          <a:prstGeom prst="rect">
            <a:avLst/>
          </a:prstGeom>
          <a:ln>
            <a:noFill/>
          </a:ln>
        </p:spPr>
      </p:pic>
      <p:sp>
        <p:nvSpPr>
          <p:cNvPr id="191" name="CustomShape 2"/>
          <p:cNvSpPr/>
          <p:nvPr/>
        </p:nvSpPr>
        <p:spPr>
          <a:xfrm>
            <a:off x="609480" y="6248160"/>
            <a:ext cx="5420160" cy="3639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400" spc="-1" strike="noStrike">
                <a:solidFill>
                  <a:srgbClr val="1f497d"/>
                </a:solidFill>
                <a:latin typeface="Calibri"/>
                <a:ea typeface="DejaVu Sans"/>
              </a:rPr>
              <a:t>Copyright © 2012 Addison-Wesley. All rights reserved.</a:t>
            </a:r>
            <a:endParaRPr b="0" lang="en-US" sz="1400" spc="-1" strike="noStrike">
              <a:latin typeface="Arial"/>
            </a:endParaRPr>
          </a:p>
        </p:txBody>
      </p:sp>
      <p:sp>
        <p:nvSpPr>
          <p:cNvPr id="192"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EF8747C7-B67A-490B-8C87-14B3DF92646A}" type="slidenum">
              <a:rPr b="1" lang="en-US" sz="1000" spc="-1" strike="noStrike">
                <a:solidFill>
                  <a:srgbClr val="000000"/>
                </a:solidFill>
                <a:latin typeface="Arial"/>
                <a:ea typeface="DejaVu Sans"/>
              </a:rPr>
              <a:t>&lt;number&gt;</a:t>
            </a:fld>
            <a:endParaRPr b="0" lang="en-US" sz="1000" spc="-1" strike="noStrike">
              <a:latin typeface="Arial"/>
            </a:endParaRPr>
          </a:p>
        </p:txBody>
      </p:sp>
      <p:pic>
        <p:nvPicPr>
          <p:cNvPr id="193" name="Resim 6" descr=""/>
          <p:cNvPicPr/>
          <p:nvPr/>
        </p:nvPicPr>
        <p:blipFill>
          <a:blip r:embed="rId2"/>
          <a:stretch/>
        </p:blipFill>
        <p:spPr>
          <a:xfrm>
            <a:off x="5429160" y="3195720"/>
            <a:ext cx="3332520" cy="4654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floating point</a:t>
            </a:r>
            <a:endParaRPr b="0" lang="en-US" sz="4400" spc="-1" strike="noStrike">
              <a:latin typeface="Arial"/>
            </a:endParaRPr>
          </a:p>
        </p:txBody>
      </p:sp>
      <p:sp>
        <p:nvSpPr>
          <p:cNvPr id="19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284364F-6F5E-418C-A421-F678005BAB12}"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196" name="İçerik Yer Tutucusu 4" descr=""/>
          <p:cNvPicPr/>
          <p:nvPr/>
        </p:nvPicPr>
        <p:blipFill>
          <a:blip r:embed="rId1"/>
          <a:stretch/>
        </p:blipFill>
        <p:spPr>
          <a:xfrm>
            <a:off x="612720" y="1628640"/>
            <a:ext cx="6123600" cy="4237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floating point</a:t>
            </a:r>
            <a:endParaRPr b="0" lang="en-US" sz="4400" spc="-1" strike="noStrike">
              <a:latin typeface="Arial"/>
            </a:endParaRPr>
          </a:p>
        </p:txBody>
      </p:sp>
      <p:sp>
        <p:nvSpPr>
          <p:cNvPr id="19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3ED305AD-462E-4CCF-8DA2-591CE4039092}"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199" name="İçerik Yer Tutucusu 4" descr=""/>
          <p:cNvPicPr/>
          <p:nvPr/>
        </p:nvPicPr>
        <p:blipFill>
          <a:blip r:embed="rId1"/>
          <a:stretch/>
        </p:blipFill>
        <p:spPr>
          <a:xfrm>
            <a:off x="612720" y="1628640"/>
            <a:ext cx="6123600" cy="4237560"/>
          </a:xfrm>
          <a:prstGeom prst="rect">
            <a:avLst/>
          </a:prstGeom>
          <a:ln>
            <a:noFill/>
          </a:ln>
        </p:spPr>
      </p:pic>
      <p:pic>
        <p:nvPicPr>
          <p:cNvPr id="200" name="Resim 5" descr=""/>
          <p:cNvPicPr/>
          <p:nvPr/>
        </p:nvPicPr>
        <p:blipFill>
          <a:blip r:embed="rId2"/>
          <a:stretch/>
        </p:blipFill>
        <p:spPr>
          <a:xfrm>
            <a:off x="4690440" y="1628640"/>
            <a:ext cx="4323240" cy="20088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
        <p:nvSpPr>
          <p:cNvPr id="202" name="CustomShape 2"/>
          <p:cNvSpPr/>
          <p:nvPr/>
        </p:nvSpPr>
        <p:spPr>
          <a:xfrm>
            <a:off x="612720" y="1600200"/>
            <a:ext cx="8152200" cy="447084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Decimal (Onlu)</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Onlu </a:t>
            </a:r>
            <a:r>
              <a:rPr b="0" lang="tr-TR" sz="2400" spc="-1" strike="noStrike">
                <a:solidFill>
                  <a:srgbClr val="000000"/>
                </a:solidFill>
                <a:latin typeface="Calibri"/>
                <a:ea typeface="DejaVu Sans"/>
              </a:rPr>
              <a:t>(</a:t>
            </a:r>
            <a:r>
              <a:rPr b="0" i="1" lang="tr-TR" sz="2400" spc="-1" strike="noStrike">
                <a:solidFill>
                  <a:srgbClr val="000000"/>
                </a:solidFill>
                <a:latin typeface="Calibri"/>
                <a:ea typeface="DejaVu Sans"/>
              </a:rPr>
              <a:t>decimal</a:t>
            </a:r>
            <a:r>
              <a:rPr b="0" lang="tr-TR" sz="2400" spc="-1" strike="noStrike">
                <a:solidFill>
                  <a:srgbClr val="000000"/>
                </a:solidFill>
                <a:latin typeface="Calibri"/>
                <a:ea typeface="DejaVu Sans"/>
              </a:rPr>
              <a:t>) veri tipi, </a:t>
            </a:r>
            <a:r>
              <a:rPr b="0" lang="tr-TR" sz="2400" spc="-1" strike="noStrike">
                <a:solidFill>
                  <a:srgbClr val="c9211e"/>
                </a:solidFill>
                <a:latin typeface="Calibri"/>
                <a:ea typeface="DejaVu Sans"/>
              </a:rPr>
              <a:t>ondalık noktanın sabit bir yerde</a:t>
            </a:r>
            <a:r>
              <a:rPr b="0" lang="tr-TR" sz="2400" spc="-1" strike="noStrike">
                <a:solidFill>
                  <a:srgbClr val="000000"/>
                </a:solidFill>
                <a:latin typeface="Calibri"/>
                <a:ea typeface="DejaVu Sans"/>
              </a:rPr>
              <a:t> bulunduğu sabit sayıda onlu basamak içeren bir veri tipidir.</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Ticari uygulamalar için kullanılır </a:t>
            </a:r>
            <a:r>
              <a:rPr b="0" lang="en-US" sz="2400" spc="-1" strike="noStrike">
                <a:solidFill>
                  <a:srgbClr val="000000"/>
                </a:solidFill>
                <a:latin typeface="Calibri"/>
                <a:ea typeface="DejaVu Sans"/>
              </a:rPr>
              <a:t>(</a:t>
            </a:r>
            <a:r>
              <a:rPr b="0" lang="tr-TR" sz="2400" spc="-1" strike="noStrike">
                <a:solidFill>
                  <a:srgbClr val="000000"/>
                </a:solidFill>
                <a:latin typeface="Calibri"/>
                <a:ea typeface="DejaVu Sans"/>
              </a:rPr>
              <a:t>para</a:t>
            </a:r>
            <a:r>
              <a:rPr b="0" lang="en-US" sz="2400" spc="-1" strike="noStrike">
                <a:solidFill>
                  <a:srgbClr val="000000"/>
                </a:solidFill>
                <a:latin typeface="Calibri"/>
                <a:ea typeface="DejaVu Sans"/>
              </a:rPr>
              <a:t>)</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100" spc="-1" strike="noStrike">
                <a:solidFill>
                  <a:srgbClr val="000000"/>
                </a:solidFill>
                <a:latin typeface="Calibri"/>
                <a:ea typeface="DejaVu Sans"/>
              </a:rPr>
              <a:t>COBOL temellidir.</a:t>
            </a:r>
            <a:endParaRPr b="0" lang="en-US" sz="21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100" spc="-1" strike="noStrike">
                <a:solidFill>
                  <a:srgbClr val="000000"/>
                </a:solidFill>
                <a:latin typeface="Calibri"/>
                <a:ea typeface="DejaVu Sans"/>
              </a:rPr>
              <a:t>C#</a:t>
            </a:r>
            <a:r>
              <a:rPr b="0" lang="tr-TR" sz="2100" spc="-1" strike="noStrike">
                <a:solidFill>
                  <a:srgbClr val="000000"/>
                </a:solidFill>
                <a:latin typeface="Calibri"/>
                <a:ea typeface="DejaVu Sans"/>
              </a:rPr>
              <a:t> dili, Python decimal veri tipi sunar.</a:t>
            </a:r>
            <a:endParaRPr b="0" lang="en-US" sz="21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Bu veri tipi, az sayıda programlama dilinde (Örneğin; PL/I, Cobol ve C#) tanımlanmıştır. </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Onlu veri tipi, onlu değerleri tam olarak saklayabilirse de, üsler bulunmadığı için gösterilebilecek değer alanı sınırlıdır. Her basamak için bir sekizli (byte) gerekli olması nedeniyle, belleği etkin olarak kullanmaz.</a:t>
            </a:r>
            <a:endParaRPr b="0" lang="en-US" sz="2400" spc="-1" strike="noStrike">
              <a:latin typeface="Arial"/>
            </a:endParaRPr>
          </a:p>
        </p:txBody>
      </p:sp>
      <p:sp>
        <p:nvSpPr>
          <p:cNvPr id="203"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C1AAA9B-4112-4797-B0C3-28E7AAE9C41A}" type="slidenum">
              <a:rPr b="1" lang="tr-TR" sz="1400" spc="-1" strike="noStrike">
                <a:solidFill>
                  <a:srgbClr val="ffffff"/>
                </a:solidFill>
                <a:latin typeface="Calibri"/>
                <a:ea typeface="DejaVu Sans"/>
              </a:rPr>
              <a:t>19</a:t>
            </a:fld>
            <a:endParaRPr b="0" lang="en-US" sz="1400" spc="-1" strike="noStrike">
              <a:latin typeface="Arial"/>
            </a:endParaRPr>
          </a:p>
        </p:txBody>
      </p:sp>
      <p:sp>
        <p:nvSpPr>
          <p:cNvPr id="204" name="CustomShape 4"/>
          <p:cNvSpPr/>
          <p:nvPr/>
        </p:nvSpPr>
        <p:spPr>
          <a:xfrm>
            <a:off x="816120" y="3589200"/>
            <a:ext cx="9142920" cy="3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ctr">
              <a:lnSpc>
                <a:spcPct val="100000"/>
              </a:lnSpc>
            </a:pPr>
            <a:r>
              <a:rPr b="0" lang="tr-TR" sz="4400" spc="-1" strike="noStrike">
                <a:solidFill>
                  <a:srgbClr val="1f497d"/>
                </a:solidFill>
                <a:latin typeface="Calibri"/>
                <a:ea typeface="DejaVu Sans"/>
              </a:rPr>
              <a:t>BÖLÜM 6- Konular</a:t>
            </a:r>
            <a:endParaRPr b="0" lang="en-US" sz="4400" spc="-1" strike="noStrike">
              <a:latin typeface="Arial"/>
            </a:endParaRPr>
          </a:p>
        </p:txBody>
      </p:sp>
      <p:sp>
        <p:nvSpPr>
          <p:cNvPr id="138"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en-US" sz="3200" spc="-1" strike="noStrike">
                <a:solidFill>
                  <a:srgbClr val="000000"/>
                </a:solidFill>
                <a:latin typeface="Calibri"/>
                <a:ea typeface="DejaVu Sans"/>
              </a:rPr>
              <a:t>Giriş</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İlkel (</a:t>
            </a:r>
            <a:r>
              <a:rPr b="0" lang="en-US" sz="3200" spc="-1" strike="noStrike">
                <a:solidFill>
                  <a:srgbClr val="000000"/>
                </a:solidFill>
                <a:latin typeface="Calibri"/>
                <a:ea typeface="DejaVu Sans"/>
              </a:rPr>
              <a:t>Primitive</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a:t>
            </a:r>
            <a:r>
              <a:rPr b="0" lang="tr-TR" sz="3200" spc="-1" strike="noStrike">
                <a:solidFill>
                  <a:srgbClr val="000000"/>
                </a:solidFill>
                <a:latin typeface="Calibri"/>
                <a:ea typeface="DejaVu Sans"/>
              </a:rPr>
              <a:t>Veri Tipleri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en-US" sz="3200" spc="-1" strike="noStrike">
                <a:solidFill>
                  <a:srgbClr val="000000"/>
                </a:solidFill>
                <a:latin typeface="Calibri"/>
                <a:ea typeface="DejaVu Sans"/>
              </a:rPr>
              <a:t>Karakter</a:t>
            </a:r>
            <a:r>
              <a:rPr b="0" lang="tr-TR" sz="3200" spc="-1" strike="noStrike">
                <a:solidFill>
                  <a:srgbClr val="000000"/>
                </a:solidFill>
                <a:latin typeface="Calibri"/>
                <a:ea typeface="DejaVu Sans"/>
              </a:rPr>
              <a:t> </a:t>
            </a:r>
            <a:r>
              <a:rPr b="0" lang="en-US" sz="3200" spc="-1" strike="noStrike">
                <a:solidFill>
                  <a:srgbClr val="000000"/>
                </a:solidFill>
                <a:latin typeface="Calibri"/>
                <a:ea typeface="DejaVu Sans"/>
              </a:rPr>
              <a:t>(Character) String T</a:t>
            </a:r>
            <a:r>
              <a:rPr b="0" lang="tr-TR" sz="3200" spc="-1" strike="noStrike">
                <a:solidFill>
                  <a:srgbClr val="000000"/>
                </a:solidFill>
                <a:latin typeface="Calibri"/>
                <a:ea typeface="DejaVu Sans"/>
              </a:rPr>
              <a:t>ipleri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Kullanıcı-tanımlı Sıra (</a:t>
            </a:r>
            <a:r>
              <a:rPr b="0" lang="en-US" sz="3200" spc="-1" strike="noStrike">
                <a:solidFill>
                  <a:srgbClr val="000000"/>
                </a:solidFill>
                <a:latin typeface="Calibri"/>
                <a:ea typeface="DejaVu Sans"/>
              </a:rPr>
              <a:t>Ordinal</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T</a:t>
            </a:r>
            <a:r>
              <a:rPr b="0" lang="tr-TR" sz="3200" spc="-1" strike="noStrike">
                <a:solidFill>
                  <a:srgbClr val="000000"/>
                </a:solidFill>
                <a:latin typeface="Calibri"/>
                <a:ea typeface="DejaVu Sans"/>
              </a:rPr>
              <a:t>i</a:t>
            </a:r>
            <a:r>
              <a:rPr b="0" lang="en-US" sz="3200" spc="-1" strike="noStrike">
                <a:solidFill>
                  <a:srgbClr val="000000"/>
                </a:solidFill>
                <a:latin typeface="Calibri"/>
                <a:ea typeface="DejaVu Sans"/>
              </a:rPr>
              <a:t>p</a:t>
            </a:r>
            <a:r>
              <a:rPr b="0" lang="tr-TR" sz="3200" spc="-1" strike="noStrike">
                <a:solidFill>
                  <a:srgbClr val="000000"/>
                </a:solidFill>
                <a:latin typeface="Calibri"/>
                <a:ea typeface="DejaVu Sans"/>
              </a:rPr>
              <a:t>l</a:t>
            </a:r>
            <a:r>
              <a:rPr b="0" lang="en-US" sz="3200" spc="-1" strike="noStrike">
                <a:solidFill>
                  <a:srgbClr val="000000"/>
                </a:solidFill>
                <a:latin typeface="Calibri"/>
                <a:ea typeface="DejaVu Sans"/>
              </a:rPr>
              <a:t>e</a:t>
            </a:r>
            <a:r>
              <a:rPr b="0" lang="tr-TR" sz="3200" spc="-1" strike="noStrike">
                <a:solidFill>
                  <a:srgbClr val="000000"/>
                </a:solidFill>
                <a:latin typeface="Calibri"/>
                <a:ea typeface="DejaVu Sans"/>
              </a:rPr>
              <a:t>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Dizi (</a:t>
            </a:r>
            <a:r>
              <a:rPr b="0" lang="en-US" sz="3200" spc="-1" strike="noStrike">
                <a:solidFill>
                  <a:srgbClr val="000000"/>
                </a:solidFill>
                <a:latin typeface="Calibri"/>
                <a:ea typeface="DejaVu Sans"/>
              </a:rPr>
              <a:t>Array</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T</a:t>
            </a:r>
            <a:r>
              <a:rPr b="0" lang="tr-TR" sz="3200" spc="-1" strike="noStrike">
                <a:solidFill>
                  <a:srgbClr val="000000"/>
                </a:solidFill>
                <a:latin typeface="Calibri"/>
                <a:ea typeface="DejaVu Sans"/>
              </a:rPr>
              <a:t>i</a:t>
            </a:r>
            <a:r>
              <a:rPr b="0" lang="en-US" sz="3200" spc="-1" strike="noStrike">
                <a:solidFill>
                  <a:srgbClr val="000000"/>
                </a:solidFill>
                <a:latin typeface="Calibri"/>
                <a:ea typeface="DejaVu Sans"/>
              </a:rPr>
              <a:t>p</a:t>
            </a:r>
            <a:r>
              <a:rPr b="0" lang="tr-TR" sz="3200" spc="-1" strike="noStrike">
                <a:solidFill>
                  <a:srgbClr val="000000"/>
                </a:solidFill>
                <a:latin typeface="Calibri"/>
                <a:ea typeface="DejaVu Sans"/>
              </a:rPr>
              <a:t>l</a:t>
            </a:r>
            <a:r>
              <a:rPr b="0" lang="en-US" sz="3200" spc="-1" strike="noStrike">
                <a:solidFill>
                  <a:srgbClr val="000000"/>
                </a:solidFill>
                <a:latin typeface="Calibri"/>
                <a:ea typeface="DejaVu Sans"/>
              </a:rPr>
              <a:t>e</a:t>
            </a:r>
            <a:r>
              <a:rPr b="0" lang="tr-TR" sz="3200" spc="-1" strike="noStrike">
                <a:solidFill>
                  <a:srgbClr val="000000"/>
                </a:solidFill>
                <a:latin typeface="Calibri"/>
                <a:ea typeface="DejaVu Sans"/>
              </a:rPr>
              <a:t>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Kayıt (Tutanak) (</a:t>
            </a:r>
            <a:r>
              <a:rPr b="0" lang="en-US" sz="3200" spc="-1" strike="noStrike">
                <a:solidFill>
                  <a:srgbClr val="000000"/>
                </a:solidFill>
                <a:latin typeface="Calibri"/>
                <a:ea typeface="DejaVu Sans"/>
              </a:rPr>
              <a:t>Record</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T</a:t>
            </a:r>
            <a:r>
              <a:rPr b="0" lang="tr-TR" sz="3200" spc="-1" strike="noStrike">
                <a:solidFill>
                  <a:srgbClr val="000000"/>
                </a:solidFill>
                <a:latin typeface="Calibri"/>
                <a:ea typeface="DejaVu Sans"/>
              </a:rPr>
              <a:t>i</a:t>
            </a:r>
            <a:r>
              <a:rPr b="0" lang="en-US" sz="3200" spc="-1" strike="noStrike">
                <a:solidFill>
                  <a:srgbClr val="000000"/>
                </a:solidFill>
                <a:latin typeface="Calibri"/>
                <a:ea typeface="DejaVu Sans"/>
              </a:rPr>
              <a:t>p</a:t>
            </a:r>
            <a:r>
              <a:rPr b="0" lang="tr-TR" sz="3200" spc="-1" strike="noStrike">
                <a:solidFill>
                  <a:srgbClr val="000000"/>
                </a:solidFill>
                <a:latin typeface="Calibri"/>
                <a:ea typeface="DejaVu Sans"/>
              </a:rPr>
              <a:t>l</a:t>
            </a:r>
            <a:r>
              <a:rPr b="0" lang="en-US" sz="3200" spc="-1" strike="noStrike">
                <a:solidFill>
                  <a:srgbClr val="000000"/>
                </a:solidFill>
                <a:latin typeface="Calibri"/>
                <a:ea typeface="DejaVu Sans"/>
              </a:rPr>
              <a:t>e</a:t>
            </a:r>
            <a:r>
              <a:rPr b="0" lang="tr-TR" sz="3200" spc="-1" strike="noStrike">
                <a:solidFill>
                  <a:srgbClr val="000000"/>
                </a:solidFill>
                <a:latin typeface="Calibri"/>
                <a:ea typeface="DejaVu Sans"/>
              </a:rPr>
              <a:t>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Bileşim (</a:t>
            </a:r>
            <a:r>
              <a:rPr b="0" lang="en-US" sz="3200" spc="-1" strike="noStrike">
                <a:solidFill>
                  <a:srgbClr val="000000"/>
                </a:solidFill>
                <a:latin typeface="Calibri"/>
                <a:ea typeface="DejaVu Sans"/>
              </a:rPr>
              <a:t>Union</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T</a:t>
            </a:r>
            <a:r>
              <a:rPr b="0" lang="tr-TR" sz="3200" spc="-1" strike="noStrike">
                <a:solidFill>
                  <a:srgbClr val="000000"/>
                </a:solidFill>
                <a:latin typeface="Calibri"/>
                <a:ea typeface="DejaVu Sans"/>
              </a:rPr>
              <a:t>i</a:t>
            </a:r>
            <a:r>
              <a:rPr b="0" lang="en-US" sz="3200" spc="-1" strike="noStrike">
                <a:solidFill>
                  <a:srgbClr val="000000"/>
                </a:solidFill>
                <a:latin typeface="Calibri"/>
                <a:ea typeface="DejaVu Sans"/>
              </a:rPr>
              <a:t>p</a:t>
            </a:r>
            <a:r>
              <a:rPr b="0" lang="tr-TR" sz="3200" spc="-1" strike="noStrike">
                <a:solidFill>
                  <a:srgbClr val="000000"/>
                </a:solidFill>
                <a:latin typeface="Calibri"/>
                <a:ea typeface="DejaVu Sans"/>
              </a:rPr>
              <a:t>l</a:t>
            </a:r>
            <a:r>
              <a:rPr b="0" lang="en-US" sz="3200" spc="-1" strike="noStrike">
                <a:solidFill>
                  <a:srgbClr val="000000"/>
                </a:solidFill>
                <a:latin typeface="Calibri"/>
                <a:ea typeface="DejaVu Sans"/>
              </a:rPr>
              <a:t>e</a:t>
            </a:r>
            <a:r>
              <a:rPr b="0" lang="tr-TR" sz="3200" spc="-1" strike="noStrike">
                <a:solidFill>
                  <a:srgbClr val="000000"/>
                </a:solidFill>
                <a:latin typeface="Calibri"/>
                <a:ea typeface="DejaVu Sans"/>
              </a:rPr>
              <a:t>ri</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İşaretçi (</a:t>
            </a:r>
            <a:r>
              <a:rPr b="0" lang="en-US" sz="3200" spc="-1" strike="noStrike">
                <a:solidFill>
                  <a:srgbClr val="000000"/>
                </a:solidFill>
                <a:latin typeface="Calibri"/>
                <a:ea typeface="DejaVu Sans"/>
              </a:rPr>
              <a:t>Pointer</a:t>
            </a:r>
            <a:r>
              <a:rPr b="0" lang="tr-TR" sz="3200" spc="-1" strike="noStrike">
                <a:solidFill>
                  <a:srgbClr val="000000"/>
                </a:solidFill>
                <a:latin typeface="Calibri"/>
                <a:ea typeface="DejaVu Sans"/>
              </a:rPr>
              <a:t>)</a:t>
            </a:r>
            <a:r>
              <a:rPr b="0" lang="en-US" sz="3200" spc="-1" strike="noStrike">
                <a:solidFill>
                  <a:srgbClr val="000000"/>
                </a:solidFill>
                <a:latin typeface="Calibri"/>
                <a:ea typeface="DejaVu Sans"/>
              </a:rPr>
              <a:t> T</a:t>
            </a:r>
            <a:r>
              <a:rPr b="0" lang="tr-TR" sz="3200" spc="-1" strike="noStrike">
                <a:solidFill>
                  <a:srgbClr val="000000"/>
                </a:solidFill>
                <a:latin typeface="Calibri"/>
                <a:ea typeface="DejaVu Sans"/>
              </a:rPr>
              <a:t>i</a:t>
            </a:r>
            <a:r>
              <a:rPr b="0" lang="en-US" sz="3200" spc="-1" strike="noStrike">
                <a:solidFill>
                  <a:srgbClr val="000000"/>
                </a:solidFill>
                <a:latin typeface="Calibri"/>
                <a:ea typeface="DejaVu Sans"/>
              </a:rPr>
              <a:t>p</a:t>
            </a:r>
            <a:r>
              <a:rPr b="0" lang="tr-TR" sz="3200" spc="-1" strike="noStrike">
                <a:solidFill>
                  <a:srgbClr val="000000"/>
                </a:solidFill>
                <a:latin typeface="Calibri"/>
                <a:ea typeface="DejaVu Sans"/>
              </a:rPr>
              <a:t>l</a:t>
            </a:r>
            <a:r>
              <a:rPr b="0" lang="en-US" sz="3200" spc="-1" strike="noStrike">
                <a:solidFill>
                  <a:srgbClr val="000000"/>
                </a:solidFill>
                <a:latin typeface="Calibri"/>
                <a:ea typeface="DejaVu Sans"/>
              </a:rPr>
              <a:t>e</a:t>
            </a:r>
            <a:r>
              <a:rPr b="0" lang="tr-TR" sz="3200" spc="-1" strike="noStrike">
                <a:solidFill>
                  <a:srgbClr val="000000"/>
                </a:solidFill>
                <a:latin typeface="Calibri"/>
                <a:ea typeface="DejaVu Sans"/>
              </a:rPr>
              <a:t>ri</a:t>
            </a:r>
            <a:endParaRPr b="0" lang="en-US" sz="3200" spc="-1" strike="noStrike">
              <a:latin typeface="Arial"/>
            </a:endParaRPr>
          </a:p>
        </p:txBody>
      </p:sp>
      <p:sp>
        <p:nvSpPr>
          <p:cNvPr id="139"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C43BED3-FA6B-4C34-86BE-2371EC2F50F6}" type="slidenum">
              <a:rPr b="1" lang="tr-TR" sz="1400" spc="-1" strike="noStrike">
                <a:solidFill>
                  <a:srgbClr val="ffffff"/>
                </a:solidFill>
                <a:latin typeface="Calibri"/>
                <a:ea typeface="DejaVu Sans"/>
              </a:rPr>
              <a:t>2</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decimal</a:t>
            </a:r>
            <a:endParaRPr b="0" lang="en-US" sz="4400" spc="-1" strike="noStrike">
              <a:latin typeface="Arial"/>
            </a:endParaRPr>
          </a:p>
        </p:txBody>
      </p:sp>
      <p:sp>
        <p:nvSpPr>
          <p:cNvPr id="20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9DDF3ECD-CE52-4D9F-B830-3BF1ADEEF95D}" type="slidenum">
              <a:rPr b="1" lang="tr-TR" sz="1400" spc="-1" strike="noStrike">
                <a:solidFill>
                  <a:srgbClr val="ffffff"/>
                </a:solidFill>
                <a:latin typeface="Calibri"/>
                <a:ea typeface="DejaVu Sans"/>
              </a:rPr>
              <a:t>19</a:t>
            </a:fld>
            <a:endParaRPr b="0" lang="en-US" sz="1400" spc="-1" strike="noStrike">
              <a:latin typeface="Arial"/>
            </a:endParaRPr>
          </a:p>
        </p:txBody>
      </p:sp>
      <p:sp>
        <p:nvSpPr>
          <p:cNvPr id="207" name="CustomShape 3"/>
          <p:cNvSpPr/>
          <p:nvPr/>
        </p:nvSpPr>
        <p:spPr>
          <a:xfrm>
            <a:off x="612720" y="1600200"/>
            <a:ext cx="8152200" cy="4494600"/>
          </a:xfrm>
          <a:prstGeom prst="rect">
            <a:avLst/>
          </a:prstGeom>
          <a:noFill/>
          <a:ln>
            <a:noFill/>
          </a:ln>
        </p:spPr>
        <p:style>
          <a:lnRef idx="0"/>
          <a:fillRef idx="0"/>
          <a:effectRef idx="0"/>
          <a:fontRef idx="minor"/>
        </p:style>
      </p:sp>
      <p:pic>
        <p:nvPicPr>
          <p:cNvPr id="208" name="Resim 4" descr=""/>
          <p:cNvPicPr/>
          <p:nvPr/>
        </p:nvPicPr>
        <p:blipFill>
          <a:blip r:embed="rId1"/>
          <a:stretch/>
        </p:blipFill>
        <p:spPr>
          <a:xfrm>
            <a:off x="1920240" y="2377440"/>
            <a:ext cx="4704120" cy="30754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83B01D25-6F65-479D-AF1A-FC23973C1AB6}"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10"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K</a:t>
            </a:r>
            <a:r>
              <a:rPr b="1" lang="en-US" sz="2900" spc="-1" strike="noStrike">
                <a:solidFill>
                  <a:srgbClr val="000000"/>
                </a:solidFill>
                <a:latin typeface="Calibri"/>
                <a:ea typeface="DejaVu Sans"/>
              </a:rPr>
              <a:t>omple</a:t>
            </a:r>
            <a:r>
              <a:rPr b="1" lang="tr-TR" sz="2900" spc="-1" strike="noStrike">
                <a:solidFill>
                  <a:srgbClr val="000000"/>
                </a:solidFill>
                <a:latin typeface="Calibri"/>
                <a:ea typeface="DejaVu Sans"/>
              </a:rPr>
              <a:t>ks</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Bazı dilleri bu veri tipini destekler</a:t>
            </a:r>
            <a:r>
              <a:rPr b="0" lang="es-MX" sz="2900" spc="-1" strike="noStrike">
                <a:solidFill>
                  <a:srgbClr val="000000"/>
                </a:solidFill>
                <a:latin typeface="Calibri"/>
                <a:ea typeface="DejaVu Sans"/>
              </a:rPr>
              <a:t>, </a:t>
            </a:r>
            <a:r>
              <a:rPr b="0" lang="tr-TR" sz="2900" spc="-1" strike="noStrike">
                <a:solidFill>
                  <a:srgbClr val="000000"/>
                </a:solidFill>
                <a:latin typeface="Calibri"/>
                <a:ea typeface="DejaVu Sans"/>
              </a:rPr>
              <a:t>Örneğin:</a:t>
            </a:r>
            <a:r>
              <a:rPr b="0" lang="es-MX" sz="2900" spc="-1" strike="noStrike">
                <a:solidFill>
                  <a:srgbClr val="000000"/>
                </a:solidFill>
                <a:latin typeface="Calibri"/>
                <a:ea typeface="DejaVu Sans"/>
              </a:rPr>
              <a:t> C99, Fortran</a:t>
            </a:r>
            <a:r>
              <a:rPr b="0" lang="tr-TR" sz="2900" spc="-1" strike="noStrike">
                <a:solidFill>
                  <a:srgbClr val="000000"/>
                </a:solidFill>
                <a:latin typeface="Calibri"/>
                <a:ea typeface="DejaVu Sans"/>
              </a:rPr>
              <a:t> ve </a:t>
            </a:r>
            <a:r>
              <a:rPr b="0" lang="es-MX" sz="2900" spc="-1" strike="noStrike">
                <a:solidFill>
                  <a:srgbClr val="000000"/>
                </a:solidFill>
                <a:latin typeface="Calibri"/>
                <a:ea typeface="DejaVu Sans"/>
              </a:rPr>
              <a:t>Python</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Her değer iki kısımdan oluşur, birisi </a:t>
            </a:r>
            <a:r>
              <a:rPr b="1" lang="tr-TR" sz="2900" spc="-1" strike="noStrike">
                <a:solidFill>
                  <a:srgbClr val="000000"/>
                </a:solidFill>
                <a:latin typeface="Calibri"/>
                <a:ea typeface="DejaVu Sans"/>
              </a:rPr>
              <a:t>reel</a:t>
            </a:r>
            <a:r>
              <a:rPr b="0" lang="tr-TR" sz="2900" spc="-1" strike="noStrike">
                <a:solidFill>
                  <a:srgbClr val="000000"/>
                </a:solidFill>
                <a:latin typeface="Calibri"/>
                <a:ea typeface="DejaVu Sans"/>
              </a:rPr>
              <a:t> değer diğer kısım ise </a:t>
            </a:r>
            <a:r>
              <a:rPr b="1" lang="tr-TR" sz="2900" spc="-1" strike="noStrike">
                <a:solidFill>
                  <a:srgbClr val="000000"/>
                </a:solidFill>
                <a:latin typeface="Calibri"/>
                <a:ea typeface="DejaVu Sans"/>
              </a:rPr>
              <a:t>imajiner</a:t>
            </a:r>
            <a:r>
              <a:rPr b="0" lang="tr-TR" sz="2900" spc="-1" strike="noStrike">
                <a:solidFill>
                  <a:srgbClr val="000000"/>
                </a:solidFill>
                <a:latin typeface="Calibri"/>
                <a:ea typeface="DejaVu Sans"/>
              </a:rPr>
              <a:t> değerdir.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es-MX" sz="2900" spc="-1" strike="noStrike">
                <a:solidFill>
                  <a:srgbClr val="000000"/>
                </a:solidFill>
                <a:latin typeface="Calibri"/>
                <a:ea typeface="DejaVu Sans"/>
              </a:rPr>
              <a:t>Python</a:t>
            </a:r>
            <a:r>
              <a:rPr b="0" lang="tr-TR" sz="2900" spc="-1" strike="noStrike">
                <a:solidFill>
                  <a:srgbClr val="000000"/>
                </a:solidFill>
                <a:latin typeface="Calibri"/>
                <a:ea typeface="DejaVu Sans"/>
              </a:rPr>
              <a:t>’daki formu aşağıdaki örnekte verilmiştir</a:t>
            </a:r>
            <a:r>
              <a:rPr b="0" lang="es-MX" sz="2900" spc="-1" strike="noStrike">
                <a:solidFill>
                  <a:srgbClr val="000000"/>
                </a:solidFill>
                <a:latin typeface="Calibri"/>
                <a:ea typeface="DejaVu Sans"/>
              </a:rPr>
              <a:t>:</a:t>
            </a:r>
            <a:endParaRPr b="0" lang="en-US" sz="2900" spc="-1" strike="noStrike">
              <a:latin typeface="Arial"/>
            </a:endParaRPr>
          </a:p>
          <a:p>
            <a:pPr marL="320040" indent="-318960">
              <a:lnSpc>
                <a:spcPct val="100000"/>
              </a:lnSpc>
              <a:spcBef>
                <a:spcPts val="700"/>
              </a:spcBef>
              <a:tabLst>
                <a:tab algn="l" pos="0"/>
              </a:tabLst>
            </a:pPr>
            <a:r>
              <a:rPr b="0" lang="es-MX" sz="2900" spc="-1" strike="noStrike">
                <a:solidFill>
                  <a:srgbClr val="000000"/>
                </a:solidFill>
                <a:latin typeface="Calibri"/>
                <a:ea typeface="DejaVu Sans"/>
              </a:rPr>
              <a:t>   </a:t>
            </a:r>
            <a:r>
              <a:rPr b="0" lang="es-MX" sz="2900" spc="-1" strike="noStrike">
                <a:solidFill>
                  <a:srgbClr val="000000"/>
                </a:solidFill>
                <a:latin typeface="Calibri"/>
                <a:ea typeface="DejaVu Sans"/>
              </a:rPr>
              <a:t>(7 + 3j), 7</a:t>
            </a:r>
            <a:r>
              <a:rPr b="0" lang="tr-TR" sz="2900" spc="-1" strike="noStrike">
                <a:solidFill>
                  <a:srgbClr val="000000"/>
                </a:solidFill>
                <a:latin typeface="Calibri"/>
                <a:ea typeface="DejaVu Sans"/>
              </a:rPr>
              <a:t> sayının reel değeri,</a:t>
            </a:r>
            <a:r>
              <a:rPr b="0" lang="es-MX" sz="2900" spc="-1" strike="noStrike">
                <a:solidFill>
                  <a:srgbClr val="000000"/>
                </a:solidFill>
                <a:latin typeface="Calibri"/>
                <a:ea typeface="DejaVu Sans"/>
              </a:rPr>
              <a:t> 3</a:t>
            </a:r>
            <a:r>
              <a:rPr b="0" lang="tr-TR" sz="2900" spc="-1" strike="noStrike">
                <a:solidFill>
                  <a:srgbClr val="000000"/>
                </a:solidFill>
                <a:latin typeface="Calibri"/>
                <a:ea typeface="DejaVu Sans"/>
              </a:rPr>
              <a:t> ise imajiner değeridir.</a:t>
            </a:r>
            <a:endParaRPr b="0" lang="en-US" sz="2900" spc="-1" strike="noStrike">
              <a:latin typeface="Arial"/>
            </a:endParaRPr>
          </a:p>
        </p:txBody>
      </p:sp>
      <p:sp>
        <p:nvSpPr>
          <p:cNvPr id="211" name="CustomShape 3"/>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complex </a:t>
            </a:r>
            <a:endParaRPr b="0" lang="en-US" sz="4400" spc="-1" strike="noStrike">
              <a:latin typeface="Arial"/>
            </a:endParaRPr>
          </a:p>
        </p:txBody>
      </p:sp>
      <p:pic>
        <p:nvPicPr>
          <p:cNvPr id="213" name="İçerik Yer Tutucusu 5" descr=""/>
          <p:cNvPicPr/>
          <p:nvPr/>
        </p:nvPicPr>
        <p:blipFill>
          <a:blip r:embed="rId1"/>
          <a:stretch/>
        </p:blipFill>
        <p:spPr>
          <a:xfrm>
            <a:off x="716040" y="1737360"/>
            <a:ext cx="3854880" cy="3981960"/>
          </a:xfrm>
          <a:prstGeom prst="rect">
            <a:avLst/>
          </a:prstGeom>
          <a:ln>
            <a:noFill/>
          </a:ln>
        </p:spPr>
      </p:pic>
      <p:sp>
        <p:nvSpPr>
          <p:cNvPr id="214" name="CustomShape 2"/>
          <p:cNvSpPr/>
          <p:nvPr/>
        </p:nvSpPr>
        <p:spPr>
          <a:xfrm>
            <a:off x="609480" y="6248160"/>
            <a:ext cx="5420160" cy="3639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400" spc="-1" strike="noStrike">
                <a:solidFill>
                  <a:srgbClr val="1f497d"/>
                </a:solidFill>
                <a:latin typeface="Calibri"/>
                <a:ea typeface="DejaVu Sans"/>
              </a:rPr>
              <a:t>Copyright © 2012 Addison-Wesley. All rights reserved.</a:t>
            </a:r>
            <a:endParaRPr b="0" lang="en-US" sz="1400" spc="-1" strike="noStrike">
              <a:latin typeface="Arial"/>
            </a:endParaRPr>
          </a:p>
        </p:txBody>
      </p:sp>
      <p:sp>
        <p:nvSpPr>
          <p:cNvPr id="215"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715EE867-E88B-4358-9003-04C7064057B8}" type="slidenum">
              <a:rPr b="1" lang="en-US" sz="1000" spc="-1" strike="noStrike">
                <a:solidFill>
                  <a:srgbClr val="000000"/>
                </a:solidFill>
                <a:latin typeface="Arial"/>
                <a:ea typeface="DejaVu Sans"/>
              </a:rPr>
              <a:t>&lt;number&gt;</a:t>
            </a:fld>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CD36A05-E116-456B-B030-7F447D218FAF}"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17"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1" lang="en-US" sz="2900" spc="-1" strike="noStrike">
                <a:solidFill>
                  <a:srgbClr val="000000"/>
                </a:solidFill>
                <a:latin typeface="Calibri"/>
                <a:ea typeface="DejaVu Sans"/>
              </a:rPr>
              <a:t>Boolean</a:t>
            </a:r>
            <a:r>
              <a:rPr b="1" lang="tr-TR" sz="2900" spc="-1" strike="noStrike">
                <a:solidFill>
                  <a:srgbClr val="000000"/>
                </a:solidFill>
                <a:latin typeface="Calibri"/>
                <a:ea typeface="DejaVu Sans"/>
              </a:rPr>
              <a:t> (İkili)</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En basit veri tipidir.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Değer aralığında yalnızca iki değer bulunmaktadır. Bunlar </a:t>
            </a:r>
            <a:r>
              <a:rPr b="0" lang="tr-TR" sz="2900" spc="-1" strike="noStrike">
                <a:solidFill>
                  <a:srgbClr val="c9211e"/>
                </a:solidFill>
                <a:latin typeface="Calibri"/>
                <a:ea typeface="DejaVu Sans"/>
              </a:rPr>
              <a:t>true (doğru)</a:t>
            </a:r>
            <a:r>
              <a:rPr b="0" lang="tr-TR" sz="2900" spc="-1" strike="noStrike">
                <a:solidFill>
                  <a:srgbClr val="000000"/>
                </a:solidFill>
                <a:latin typeface="Calibri"/>
                <a:ea typeface="DejaVu Sans"/>
              </a:rPr>
              <a:t> ve </a:t>
            </a:r>
            <a:r>
              <a:rPr b="0" lang="tr-TR" sz="2900" spc="-1" strike="noStrike">
                <a:solidFill>
                  <a:srgbClr val="c9211e"/>
                </a:solidFill>
                <a:latin typeface="Calibri"/>
                <a:ea typeface="DejaVu Sans"/>
              </a:rPr>
              <a:t>false (yanlış)</a:t>
            </a:r>
            <a:r>
              <a:rPr b="0" lang="tr-TR" sz="2900" spc="-1" strike="noStrike">
                <a:solidFill>
                  <a:srgbClr val="000000"/>
                </a:solidFill>
                <a:latin typeface="Calibri"/>
                <a:ea typeface="DejaVu Sans"/>
              </a:rPr>
              <a:t>’tır.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Bitler olarak uygulanabilir, fakat çoğu zaman byte kullanılır.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A</a:t>
            </a:r>
            <a:r>
              <a:rPr b="0" lang="tr-TR" sz="2600" spc="-1" strike="noStrike">
                <a:solidFill>
                  <a:srgbClr val="000000"/>
                </a:solidFill>
                <a:latin typeface="Calibri"/>
                <a:ea typeface="DejaVu Sans"/>
              </a:rPr>
              <a:t>vantaj</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Okunabilirlik</a:t>
            </a:r>
            <a:endParaRPr b="0" lang="en-US" sz="2600" spc="-1" strike="noStrike">
              <a:latin typeface="Arial"/>
            </a:endParaRPr>
          </a:p>
          <a:p>
            <a:pPr>
              <a:lnSpc>
                <a:spcPct val="100000"/>
              </a:lnSpc>
              <a:spcBef>
                <a:spcPts val="700"/>
              </a:spcBef>
            </a:pPr>
            <a:endParaRPr b="0" lang="en-US" sz="2600" spc="-1" strike="noStrike">
              <a:latin typeface="Arial"/>
            </a:endParaRPr>
          </a:p>
        </p:txBody>
      </p:sp>
      <p:sp>
        <p:nvSpPr>
          <p:cNvPr id="218" name="CustomShape 3"/>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6.2.2. Boolean (Mantıksal)</a:t>
            </a:r>
            <a:endParaRPr b="0" lang="en-US" sz="4400" spc="-1" strike="noStrike">
              <a:latin typeface="Arial"/>
            </a:endParaRPr>
          </a:p>
        </p:txBody>
      </p:sp>
      <p:sp>
        <p:nvSpPr>
          <p:cNvPr id="220"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Mantıksal </a:t>
            </a:r>
            <a:r>
              <a:rPr b="0" lang="tr-TR" sz="2400" spc="-1" strike="noStrike">
                <a:solidFill>
                  <a:srgbClr val="000000"/>
                </a:solidFill>
                <a:latin typeface="Calibri"/>
                <a:ea typeface="DejaVu Sans"/>
              </a:rPr>
              <a:t>(</a:t>
            </a:r>
            <a:r>
              <a:rPr b="0" i="1" lang="tr-TR" sz="2400" spc="-1" strike="noStrike">
                <a:solidFill>
                  <a:srgbClr val="000000"/>
                </a:solidFill>
                <a:latin typeface="Calibri"/>
                <a:ea typeface="DejaVu Sans"/>
              </a:rPr>
              <a:t>boolean</a:t>
            </a:r>
            <a:r>
              <a:rPr b="0" lang="tr-TR" sz="2400" spc="-1" strike="noStrike">
                <a:solidFill>
                  <a:srgbClr val="000000"/>
                </a:solidFill>
                <a:latin typeface="Calibri"/>
                <a:ea typeface="DejaVu Sans"/>
              </a:rPr>
              <a:t>) veri tipi, ilk olarak ALGOL 60 tarafından tanıtılmış ve daha sonra çoğu programlama dilinde yer almıştır. </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Mantıksal veri tipi, sadece </a:t>
            </a:r>
            <a:r>
              <a:rPr b="0" i="1" lang="tr-TR" sz="2400" spc="-1" strike="noStrike">
                <a:solidFill>
                  <a:srgbClr val="000000"/>
                </a:solidFill>
                <a:latin typeface="Calibri"/>
                <a:ea typeface="DejaVu Sans"/>
              </a:rPr>
              <a:t>doğru (</a:t>
            </a:r>
            <a:r>
              <a:rPr b="1" i="1" lang="tr-TR" sz="2400" spc="-1" strike="noStrike">
                <a:solidFill>
                  <a:srgbClr val="000000"/>
                </a:solidFill>
                <a:latin typeface="Calibri"/>
                <a:ea typeface="DejaVu Sans"/>
              </a:rPr>
              <a:t>true</a:t>
            </a:r>
            <a:r>
              <a:rPr b="0" i="1"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 veya </a:t>
            </a:r>
            <a:r>
              <a:rPr b="0" i="1" lang="tr-TR" sz="2400" spc="-1" strike="noStrike">
                <a:solidFill>
                  <a:srgbClr val="000000"/>
                </a:solidFill>
                <a:latin typeface="Calibri"/>
                <a:ea typeface="DejaVu Sans"/>
              </a:rPr>
              <a:t>yanlış (</a:t>
            </a:r>
            <a:r>
              <a:rPr b="1" i="1" lang="tr-TR" sz="2400" spc="-1" strike="noStrike">
                <a:solidFill>
                  <a:srgbClr val="000000"/>
                </a:solidFill>
                <a:latin typeface="Calibri"/>
                <a:ea typeface="DejaVu Sans"/>
              </a:rPr>
              <a:t>false</a:t>
            </a:r>
            <a:r>
              <a:rPr b="0" i="1"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 şeklinde ifade edilen iki değer alabilir. Bir mantıksal değer bellekte bir ikili (bit) ile gösterilebilirse de, çoğu bilgisayarda bellekteki tek bir ikiliye etkin olarak erişim güç olduğu için, bir sekizlide (byte) saklanırlar.</a:t>
            </a: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p:txBody>
      </p:sp>
      <p:sp>
        <p:nvSpPr>
          <p:cNvPr id="221"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27352B8-A034-4A5D-98D0-CE0AFB068740}" type="slidenum">
              <a:rPr b="1" lang="tr-TR" sz="1400" spc="-1" strike="noStrike">
                <a:solidFill>
                  <a:srgbClr val="ffffff"/>
                </a:solidFill>
                <a:latin typeface="Calibri"/>
                <a:ea typeface="DejaVu Sans"/>
              </a:rPr>
              <a:t>24</a:t>
            </a:fld>
            <a:endParaRPr b="0" lang="en-US" sz="1400" spc="-1" strike="noStrike">
              <a:latin typeface="Arial"/>
            </a:endParaRPr>
          </a:p>
        </p:txBody>
      </p:sp>
      <p:pic>
        <p:nvPicPr>
          <p:cNvPr id="222" name="Picture 2" descr=""/>
          <p:cNvPicPr/>
          <p:nvPr/>
        </p:nvPicPr>
        <p:blipFill>
          <a:blip r:embed="rId1"/>
          <a:stretch/>
        </p:blipFill>
        <p:spPr>
          <a:xfrm>
            <a:off x="2357280" y="4653000"/>
            <a:ext cx="3370680" cy="19800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6.2.2. Boolean (Mantıksal)</a:t>
            </a:r>
            <a:endParaRPr b="0" lang="en-US" sz="4400" spc="-1" strike="noStrike">
              <a:latin typeface="Arial"/>
            </a:endParaRPr>
          </a:p>
        </p:txBody>
      </p:sp>
      <p:sp>
        <p:nvSpPr>
          <p:cNvPr id="224"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700" spc="-1" strike="noStrike">
                <a:solidFill>
                  <a:srgbClr val="000000"/>
                </a:solidFill>
                <a:latin typeface="Calibri"/>
                <a:ea typeface="DejaVu Sans"/>
              </a:rPr>
              <a:t>İlişkisel işlemciler, mantıksal tipte bir değer döndürdükleri için ve seçimli deyimler gibi programlamadaki birçok yapı, mantıksal tipte bir ifade üzerinde çalıştığı için mantıksal veri tipinin dilde yer almasının önemi büyüktür. </a:t>
            </a:r>
            <a:endParaRPr b="0" lang="en-US" sz="2700" spc="-1" strike="noStrike">
              <a:latin typeface="Arial"/>
            </a:endParaRPr>
          </a:p>
          <a:p>
            <a:pPr>
              <a:lnSpc>
                <a:spcPct val="100000"/>
              </a:lnSpc>
              <a:spcBef>
                <a:spcPts val="700"/>
              </a:spcBef>
            </a:pPr>
            <a:endParaRPr b="0" lang="en-US" sz="27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700" spc="-1" strike="noStrike">
                <a:solidFill>
                  <a:srgbClr val="c9211e"/>
                </a:solidFill>
                <a:latin typeface="Calibri"/>
                <a:ea typeface="DejaVu Sans"/>
              </a:rPr>
              <a:t>ALGOL 60'dan sonraki çoğu dilde</a:t>
            </a:r>
            <a:r>
              <a:rPr b="0" lang="tr-TR" sz="2700" spc="-1" strike="noStrike">
                <a:solidFill>
                  <a:srgbClr val="000000"/>
                </a:solidFill>
                <a:latin typeface="Calibri"/>
                <a:ea typeface="DejaVu Sans"/>
              </a:rPr>
              <a:t> yer alan mantıksal veri tipinin yer almadığı bir programlama dili C dilidir. </a:t>
            </a:r>
            <a:r>
              <a:rPr b="0" lang="tr-TR" sz="2700" spc="-1" strike="noStrike">
                <a:solidFill>
                  <a:srgbClr val="c9211e"/>
                </a:solidFill>
                <a:latin typeface="Calibri"/>
                <a:ea typeface="DejaVu Sans"/>
              </a:rPr>
              <a:t>C'de</a:t>
            </a:r>
            <a:r>
              <a:rPr b="0" lang="tr-TR" sz="2700" spc="-1" strike="noStrike">
                <a:solidFill>
                  <a:srgbClr val="000000"/>
                </a:solidFill>
                <a:latin typeface="Calibri"/>
                <a:ea typeface="DejaVu Sans"/>
              </a:rPr>
              <a:t> ilişkisel işlemciler, ifadenin sonucu </a:t>
            </a:r>
            <a:r>
              <a:rPr b="0" lang="tr-TR" sz="2700" spc="-1" strike="noStrike">
                <a:solidFill>
                  <a:srgbClr val="c9211e"/>
                </a:solidFill>
                <a:latin typeface="Calibri"/>
                <a:ea typeface="DejaVu Sans"/>
              </a:rPr>
              <a:t>doğru ise 1</a:t>
            </a:r>
            <a:r>
              <a:rPr b="0" lang="tr-TR" sz="2700" spc="-1" strike="noStrike">
                <a:solidFill>
                  <a:srgbClr val="000000"/>
                </a:solidFill>
                <a:latin typeface="Calibri"/>
                <a:ea typeface="DejaVu Sans"/>
              </a:rPr>
              <a:t>, </a:t>
            </a:r>
            <a:r>
              <a:rPr b="0" lang="tr-TR" sz="2700" spc="-1" strike="noStrike">
                <a:solidFill>
                  <a:srgbClr val="000000"/>
                </a:solidFill>
                <a:highlight>
                  <a:srgbClr val="ffff00"/>
                </a:highlight>
                <a:latin typeface="Calibri"/>
                <a:ea typeface="DejaVu Sans"/>
              </a:rPr>
              <a:t>değilse 0 değeri döndürürler. C'de </a:t>
            </a:r>
            <a:r>
              <a:rPr b="0" i="1" lang="tr-TR" sz="2700" spc="-1" strike="noStrike">
                <a:solidFill>
                  <a:srgbClr val="000000"/>
                </a:solidFill>
                <a:highlight>
                  <a:srgbClr val="ffff00"/>
                </a:highlight>
                <a:latin typeface="Calibri"/>
                <a:ea typeface="DejaVu Sans"/>
              </a:rPr>
              <a:t>if </a:t>
            </a:r>
            <a:r>
              <a:rPr b="0" lang="tr-TR" sz="2700" spc="-1" strike="noStrike">
                <a:solidFill>
                  <a:srgbClr val="000000"/>
                </a:solidFill>
                <a:highlight>
                  <a:srgbClr val="ffff00"/>
                </a:highlight>
                <a:latin typeface="Calibri"/>
                <a:ea typeface="DejaVu Sans"/>
              </a:rPr>
              <a:t>deyimi, sıfır değeri için yanlış bölümünü, diğer durumlarda ise doğru bölümünü işler</a:t>
            </a:r>
            <a:r>
              <a:rPr b="0" lang="tr-TR" sz="2400" spc="-1" strike="noStrike">
                <a:solidFill>
                  <a:srgbClr val="000000"/>
                </a:solidFill>
                <a:highlight>
                  <a:srgbClr val="ffff00"/>
                </a:highlight>
                <a:latin typeface="Calibri"/>
                <a:ea typeface="DejaVu Sans"/>
              </a:rPr>
              <a:t>. </a:t>
            </a: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a:p>
            <a:pPr>
              <a:lnSpc>
                <a:spcPct val="100000"/>
              </a:lnSpc>
              <a:spcBef>
                <a:spcPts val="700"/>
              </a:spcBef>
            </a:pPr>
            <a:endParaRPr b="0" lang="en-US" sz="2400" spc="-1" strike="noStrike">
              <a:latin typeface="Arial"/>
            </a:endParaRPr>
          </a:p>
        </p:txBody>
      </p:sp>
      <p:sp>
        <p:nvSpPr>
          <p:cNvPr id="225"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1E48628F-27CF-45F9-8876-2BA61C77592A}" type="slidenum">
              <a:rPr b="1" lang="tr-TR" sz="1400" spc="-1" strike="noStrike">
                <a:solidFill>
                  <a:srgbClr val="ffffff"/>
                </a:solidFill>
                <a:latin typeface="Calibri"/>
                <a:ea typeface="DejaVu Sans"/>
              </a:rPr>
              <a:t>25</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60948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6.2.3. Character (Karakter)</a:t>
            </a:r>
            <a:endParaRPr b="0" lang="en-US" sz="4400" spc="-1" strike="noStrike">
              <a:latin typeface="Arial"/>
            </a:endParaRPr>
          </a:p>
        </p:txBody>
      </p:sp>
      <p:sp>
        <p:nvSpPr>
          <p:cNvPr id="227" name="CustomShape 2"/>
          <p:cNvSpPr/>
          <p:nvPr/>
        </p:nvSpPr>
        <p:spPr>
          <a:xfrm>
            <a:off x="2123640" y="1589400"/>
            <a:ext cx="7019280" cy="500688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601"/>
              </a:spcBef>
              <a:buClr>
                <a:srgbClr val="c0504d"/>
              </a:buClr>
              <a:buSzPct val="60000"/>
              <a:buFont typeface="Wingdings" charset="2"/>
              <a:buChar char=""/>
            </a:pPr>
            <a:r>
              <a:rPr b="1" lang="tr-TR" sz="2800" spc="-1" strike="noStrike">
                <a:solidFill>
                  <a:srgbClr val="000000"/>
                </a:solidFill>
                <a:latin typeface="Calibri"/>
                <a:ea typeface="DejaVu Sans"/>
              </a:rPr>
              <a:t>Karakter</a:t>
            </a:r>
            <a:r>
              <a:rPr b="0" lang="tr-TR" sz="2800" spc="-1" strike="noStrike">
                <a:solidFill>
                  <a:srgbClr val="000000"/>
                </a:solidFill>
                <a:latin typeface="Calibri"/>
                <a:ea typeface="DejaVu Sans"/>
              </a:rPr>
              <a:t> veri tipi, tek bir karakterlik bilgi saklayabilen ve bilgisayarlarda sayısal kodlamalar olarak  saklanan bir veri tipidir.</a:t>
            </a:r>
            <a:r>
              <a:rPr b="1" lang="tr-TR" sz="2800" spc="-1" strike="noStrike">
                <a:solidFill>
                  <a:srgbClr val="000000"/>
                </a:solidFill>
                <a:latin typeface="Calibri"/>
                <a:ea typeface="DejaVu Sans"/>
              </a:rPr>
              <a:t> </a:t>
            </a:r>
            <a:endParaRPr b="0" lang="en-US" sz="2800" spc="-1" strike="noStrike">
              <a:latin typeface="Arial"/>
            </a:endParaRPr>
          </a:p>
          <a:p>
            <a:pPr>
              <a:lnSpc>
                <a:spcPct val="100000"/>
              </a:lnSpc>
              <a:spcBef>
                <a:spcPts val="601"/>
              </a:spcBef>
            </a:pPr>
            <a:endParaRPr b="0" lang="en-US" sz="2800" spc="-1" strike="noStrike">
              <a:latin typeface="Arial"/>
            </a:endParaRPr>
          </a:p>
          <a:p>
            <a:pPr lvl="1" marL="640080" indent="-273240">
              <a:lnSpc>
                <a:spcPct val="100000"/>
              </a:lnSpc>
              <a:spcBef>
                <a:spcPts val="601"/>
              </a:spcBef>
              <a:buClr>
                <a:srgbClr val="4f81bd"/>
              </a:buClr>
              <a:buSzPct val="70000"/>
              <a:buFont typeface="Wingdings 2" charset="2"/>
              <a:buChar char=""/>
            </a:pPr>
            <a:r>
              <a:rPr b="1" lang="tr-TR" sz="2400" spc="-1" strike="noStrike">
                <a:solidFill>
                  <a:srgbClr val="000000"/>
                </a:solidFill>
                <a:latin typeface="Calibri"/>
                <a:ea typeface="DejaVu Sans"/>
              </a:rPr>
              <a:t>ASCII Kodlaması: </a:t>
            </a:r>
            <a:r>
              <a:rPr b="0" lang="tr-TR" sz="2400" spc="-1" strike="noStrike">
                <a:solidFill>
                  <a:srgbClr val="000000"/>
                </a:solidFill>
                <a:latin typeface="Calibri"/>
                <a:ea typeface="DejaVu Sans"/>
              </a:rPr>
              <a:t>Karakter veri tipinde en yaygın olarak kullanılan kodlamalardan biri </a:t>
            </a:r>
            <a:r>
              <a:rPr b="0" lang="tr-TR" sz="2400" spc="-1" strike="noStrike">
                <a:solidFill>
                  <a:srgbClr val="c9211e"/>
                </a:solidFill>
                <a:latin typeface="Calibri"/>
                <a:ea typeface="DejaVu Sans"/>
              </a:rPr>
              <a:t>8 bitlik</a:t>
            </a:r>
            <a:r>
              <a:rPr b="0" lang="tr-TR" sz="2400" spc="-1" strike="noStrike">
                <a:solidFill>
                  <a:srgbClr val="000000"/>
                </a:solidFill>
                <a:latin typeface="Calibri"/>
                <a:ea typeface="DejaVu Sans"/>
              </a:rPr>
              <a:t> </a:t>
            </a:r>
            <a:r>
              <a:rPr b="0" lang="tr-TR" sz="2400" spc="-1" strike="noStrike">
                <a:solidFill>
                  <a:srgbClr val="c9211e"/>
                </a:solidFill>
                <a:latin typeface="Calibri"/>
                <a:ea typeface="DejaVu Sans"/>
              </a:rPr>
              <a:t>ASCII</a:t>
            </a:r>
            <a:r>
              <a:rPr b="0" lang="tr-TR" sz="2400" spc="-1" strike="noStrike">
                <a:solidFill>
                  <a:srgbClr val="000000"/>
                </a:solidFill>
                <a:latin typeface="Calibri"/>
                <a:ea typeface="DejaVu Sans"/>
              </a:rPr>
              <a:t> kodlamasıdır. ASCII kodlaması, </a:t>
            </a:r>
            <a:r>
              <a:rPr b="0" lang="tr-TR" sz="2400" spc="-1" strike="noStrike">
                <a:solidFill>
                  <a:srgbClr val="c9211e"/>
                </a:solidFill>
                <a:latin typeface="Calibri"/>
                <a:ea typeface="DejaVu Sans"/>
              </a:rPr>
              <a:t>128 farklı</a:t>
            </a:r>
            <a:r>
              <a:rPr b="0" lang="tr-TR" sz="2400" spc="-1" strike="noStrike">
                <a:solidFill>
                  <a:srgbClr val="000000"/>
                </a:solidFill>
                <a:latin typeface="Calibri"/>
                <a:ea typeface="DejaVu Sans"/>
              </a:rPr>
              <a:t> karakteri göstermek için, 0..127 arasındaki tamsayı değerleri kullanır.</a:t>
            </a:r>
            <a:endParaRPr b="0" lang="en-US" sz="2400" spc="-1" strike="noStrike">
              <a:latin typeface="Arial"/>
            </a:endParaRPr>
          </a:p>
          <a:p>
            <a:pPr>
              <a:lnSpc>
                <a:spcPct val="100000"/>
              </a:lnSpc>
            </a:pPr>
            <a:endParaRPr b="0" lang="en-US" sz="2400" spc="-1" strike="noStrike">
              <a:latin typeface="Arial"/>
            </a:endParaRPr>
          </a:p>
          <a:p>
            <a:pPr lvl="1" marL="640080" indent="-273240">
              <a:lnSpc>
                <a:spcPct val="100000"/>
              </a:lnSpc>
              <a:spcBef>
                <a:spcPts val="601"/>
              </a:spcBef>
              <a:buClr>
                <a:srgbClr val="4f81bd"/>
              </a:buClr>
              <a:buSzPct val="70000"/>
              <a:buFont typeface="Wingdings 2" charset="2"/>
              <a:buChar char=""/>
            </a:pPr>
            <a:r>
              <a:rPr b="0" lang="tr-TR" sz="2400" spc="-1" strike="noStrike">
                <a:solidFill>
                  <a:srgbClr val="000000"/>
                </a:solidFill>
                <a:latin typeface="Calibri"/>
                <a:ea typeface="DejaVu Sans"/>
              </a:rPr>
              <a:t>ASCII kodlamasıyla bağlantılı olarak bazı programlama dilleri, karakter veri tipindeki değerlerle tamsayı tipi arasında ilişki kurarlar. C'de, </a:t>
            </a:r>
            <a:r>
              <a:rPr b="0" i="1" lang="tr-TR" sz="2400" spc="-1" strike="noStrike">
                <a:solidFill>
                  <a:srgbClr val="000000"/>
                </a:solidFill>
                <a:latin typeface="Calibri"/>
                <a:ea typeface="DejaVu Sans"/>
              </a:rPr>
              <a:t>char</a:t>
            </a:r>
            <a:r>
              <a:rPr b="0" lang="tr-TR" sz="2400" spc="-1" strike="noStrike">
                <a:solidFill>
                  <a:srgbClr val="000000"/>
                </a:solidFill>
                <a:latin typeface="Calibri"/>
                <a:ea typeface="DejaVu Sans"/>
              </a:rPr>
              <a:t> veri tipi, eş olarak kullanılabilir.</a:t>
            </a:r>
            <a:endParaRPr b="0" lang="en-US" sz="2400" spc="-1" strike="noStrike">
              <a:latin typeface="Arial"/>
            </a:endParaRPr>
          </a:p>
        </p:txBody>
      </p:sp>
      <p:sp>
        <p:nvSpPr>
          <p:cNvPr id="228"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C3B21C4-A924-4E31-A45F-EB8B47E96C0E}" type="slidenum">
              <a:rPr b="1" lang="tr-TR" sz="1400" spc="-1" strike="noStrike">
                <a:solidFill>
                  <a:srgbClr val="ffffff"/>
                </a:solidFill>
                <a:latin typeface="Calibri"/>
                <a:ea typeface="DejaVu Sans"/>
              </a:rPr>
              <a:t>26</a:t>
            </a:fld>
            <a:endParaRPr b="0" lang="en-US" sz="1400" spc="-1" strike="noStrike">
              <a:latin typeface="Arial"/>
            </a:endParaRPr>
          </a:p>
        </p:txBody>
      </p:sp>
      <p:pic>
        <p:nvPicPr>
          <p:cNvPr id="229" name="Picture 2" descr=""/>
          <p:cNvPicPr/>
          <p:nvPr/>
        </p:nvPicPr>
        <p:blipFill>
          <a:blip r:embed="rId1"/>
          <a:stretch/>
        </p:blipFill>
        <p:spPr>
          <a:xfrm>
            <a:off x="117000" y="1989000"/>
            <a:ext cx="1637280" cy="17038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60948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6.2.3. Character (Karakter)</a:t>
            </a:r>
            <a:endParaRPr b="0" lang="en-US" sz="4400" spc="-1" strike="noStrike">
              <a:latin typeface="Arial"/>
            </a:endParaRPr>
          </a:p>
        </p:txBody>
      </p:sp>
      <p:sp>
        <p:nvSpPr>
          <p:cNvPr id="231" name="CustomShape 2"/>
          <p:cNvSpPr/>
          <p:nvPr/>
        </p:nvSpPr>
        <p:spPr>
          <a:xfrm>
            <a:off x="2195640" y="1412640"/>
            <a:ext cx="6947280" cy="5006880"/>
          </a:xfrm>
          <a:prstGeom prst="rect">
            <a:avLst/>
          </a:prstGeom>
          <a:noFill/>
          <a:ln>
            <a:noFill/>
          </a:ln>
        </p:spPr>
        <p:style>
          <a:lnRef idx="0"/>
          <a:fillRef idx="0"/>
          <a:effectRef idx="0"/>
          <a:fontRef idx="minor"/>
        </p:style>
        <p:txBody>
          <a:bodyPr lIns="90000" rIns="90000" tIns="45000" bIns="45000">
            <a:noAutofit/>
          </a:bodyPr>
          <a:p>
            <a:pPr lvl="1" marL="640080" indent="-273240">
              <a:lnSpc>
                <a:spcPct val="100000"/>
              </a:lnSpc>
              <a:spcBef>
                <a:spcPts val="601"/>
              </a:spcBef>
              <a:buClr>
                <a:srgbClr val="4f81bd"/>
              </a:buClr>
              <a:buSzPct val="70000"/>
              <a:buFont typeface="Wingdings 2" charset="2"/>
              <a:buChar char=""/>
            </a:pPr>
            <a:r>
              <a:rPr b="0" lang="tr-TR" sz="2500" spc="-1" strike="noStrike">
                <a:solidFill>
                  <a:srgbClr val="000000"/>
                </a:solidFill>
                <a:latin typeface="Calibri"/>
                <a:ea typeface="DejaVu Sans"/>
              </a:rPr>
              <a:t>Yandaki şekilde verilen C deyimleri bu durumu örneklemektedir.  Bu örnekte görüldüğü gibi, C'de </a:t>
            </a:r>
            <a:r>
              <a:rPr b="0" i="1" lang="tr-TR" sz="2500" spc="-1" strike="noStrike">
                <a:solidFill>
                  <a:srgbClr val="000000"/>
                </a:solidFill>
                <a:latin typeface="Calibri"/>
                <a:ea typeface="DejaVu Sans"/>
              </a:rPr>
              <a:t>char</a:t>
            </a:r>
            <a:r>
              <a:rPr b="0" lang="tr-TR" sz="2500" spc="-1" strike="noStrike">
                <a:solidFill>
                  <a:srgbClr val="000000"/>
                </a:solidFill>
                <a:latin typeface="Calibri"/>
                <a:ea typeface="DejaVu Sans"/>
              </a:rPr>
              <a:t> ve </a:t>
            </a:r>
            <a:r>
              <a:rPr b="0" i="1" lang="tr-TR" sz="2500" spc="-1" strike="noStrike">
                <a:solidFill>
                  <a:srgbClr val="000000"/>
                </a:solidFill>
                <a:latin typeface="Calibri"/>
                <a:ea typeface="DejaVu Sans"/>
              </a:rPr>
              <a:t>int</a:t>
            </a:r>
            <a:r>
              <a:rPr b="0" lang="tr-TR" sz="2500" spc="-1" strike="noStrike">
                <a:solidFill>
                  <a:srgbClr val="000000"/>
                </a:solidFill>
                <a:latin typeface="Calibri"/>
                <a:ea typeface="DejaVu Sans"/>
              </a:rPr>
              <a:t> veri tipleri dönüşümlü olarak kullanılabilmektedir.</a:t>
            </a:r>
            <a:endParaRPr b="0" lang="en-US" sz="2500" spc="-1" strike="noStrike">
              <a:latin typeface="Arial"/>
            </a:endParaRPr>
          </a:p>
          <a:p>
            <a:pPr lvl="2" marL="914400" indent="-227520">
              <a:lnSpc>
                <a:spcPct val="100000"/>
              </a:lnSpc>
              <a:spcBef>
                <a:spcPts val="601"/>
              </a:spcBef>
              <a:buClr>
                <a:srgbClr val="c0504d"/>
              </a:buClr>
              <a:buSzPct val="75000"/>
              <a:buFont typeface="Wingdings" charset="2"/>
              <a:buChar char=""/>
            </a:pPr>
            <a:r>
              <a:rPr b="0" lang="tr-TR" sz="2200" spc="-1" strike="noStrike">
                <a:solidFill>
                  <a:srgbClr val="c9211e"/>
                </a:solidFill>
                <a:latin typeface="Calibri"/>
                <a:ea typeface="DejaVu Sans"/>
              </a:rPr>
              <a:t>ISO 8859-1</a:t>
            </a:r>
            <a:r>
              <a:rPr b="0" lang="tr-TR" sz="2200" spc="-1" strike="noStrike">
                <a:solidFill>
                  <a:srgbClr val="000000"/>
                </a:solidFill>
                <a:latin typeface="Calibri"/>
                <a:ea typeface="DejaVu Sans"/>
              </a:rPr>
              <a:t> başka bir karakter kodudur ve </a:t>
            </a:r>
            <a:r>
              <a:rPr b="0" lang="tr-TR" sz="2200" spc="-1" strike="noStrike">
                <a:solidFill>
                  <a:srgbClr val="c9211e"/>
                </a:solidFill>
                <a:latin typeface="Calibri"/>
                <a:ea typeface="DejaVu Sans"/>
              </a:rPr>
              <a:t>256</a:t>
            </a:r>
            <a:r>
              <a:rPr b="0" lang="tr-TR" sz="2200" spc="-1" strike="noStrike">
                <a:solidFill>
                  <a:srgbClr val="000000"/>
                </a:solidFill>
                <a:latin typeface="Calibri"/>
                <a:ea typeface="DejaVu Sans"/>
              </a:rPr>
              <a:t> karakterden oluşur.</a:t>
            </a:r>
            <a:endParaRPr b="0" lang="en-US" sz="2200" spc="-1" strike="noStrike">
              <a:latin typeface="Arial"/>
            </a:endParaRPr>
          </a:p>
          <a:p>
            <a:pPr lvl="2" marL="914400" indent="-227520">
              <a:lnSpc>
                <a:spcPct val="100000"/>
              </a:lnSpc>
              <a:spcBef>
                <a:spcPts val="601"/>
              </a:spcBef>
              <a:buClr>
                <a:srgbClr val="c0504d"/>
              </a:buClr>
              <a:buSzPct val="75000"/>
              <a:buFont typeface="Wingdings" charset="2"/>
              <a:buChar char=""/>
            </a:pPr>
            <a:r>
              <a:rPr b="0" lang="tr-TR" sz="2200" spc="-1" strike="noStrike">
                <a:solidFill>
                  <a:srgbClr val="000000"/>
                </a:solidFill>
                <a:latin typeface="Calibri"/>
                <a:ea typeface="DejaVu Sans"/>
              </a:rPr>
              <a:t>Daha çok dilin karakter setini göstermek amacıyla daha sonra </a:t>
            </a:r>
            <a:r>
              <a:rPr b="0" lang="tr-TR" sz="2200" spc="-1" strike="noStrike">
                <a:solidFill>
                  <a:srgbClr val="c9211e"/>
                </a:solidFill>
                <a:latin typeface="Calibri"/>
                <a:ea typeface="DejaVu Sans"/>
              </a:rPr>
              <a:t>Unicode</a:t>
            </a:r>
            <a:r>
              <a:rPr b="0" lang="tr-TR" sz="2200" spc="-1" strike="noStrike">
                <a:solidFill>
                  <a:srgbClr val="000000"/>
                </a:solidFill>
                <a:latin typeface="Calibri"/>
                <a:ea typeface="DejaVu Sans"/>
              </a:rPr>
              <a:t> (UTF) geliştirilmiştir. Bu kodlamaya bütün diller eklenmiştir. Burada  karakterler 1-4 bayt ile gösterilirler. ASCII kodu bu gösterimde tek bayt olarak dahil edilmiştir. Java, JavaScript ve C# bu karakter kodlarını kullanabilmektedir (</a:t>
            </a:r>
            <a:r>
              <a:rPr b="0" lang="en-US" sz="2000" spc="-1" strike="noStrike">
                <a:solidFill>
                  <a:srgbClr val="000000"/>
                </a:solidFill>
                <a:latin typeface="Calibri"/>
                <a:ea typeface="DejaVu Sans"/>
              </a:rPr>
              <a:t>UCS-2</a:t>
            </a:r>
            <a:r>
              <a:rPr b="0" lang="tr-TR" sz="2000" spc="-1" strike="noStrike">
                <a:solidFill>
                  <a:srgbClr val="000000"/>
                </a:solidFill>
                <a:latin typeface="Calibri"/>
                <a:ea typeface="DejaVu Sans"/>
              </a:rPr>
              <a:t> 16 bit; </a:t>
            </a:r>
            <a:r>
              <a:rPr b="0" lang="en-US" sz="2000" spc="-1" strike="noStrike">
                <a:solidFill>
                  <a:srgbClr val="000000"/>
                </a:solidFill>
                <a:latin typeface="Calibri"/>
                <a:ea typeface="DejaVu Sans"/>
              </a:rPr>
              <a:t>UCS-4</a:t>
            </a:r>
            <a:r>
              <a:rPr b="0" lang="tr-TR" sz="2000" spc="-1" strike="noStrike">
                <a:solidFill>
                  <a:srgbClr val="000000"/>
                </a:solidFill>
                <a:latin typeface="Calibri"/>
                <a:ea typeface="DejaVu Sans"/>
              </a:rPr>
              <a:t> 32 bit</a:t>
            </a:r>
            <a:r>
              <a:rPr b="0" lang="tr-TR" sz="2200" spc="-1" strike="noStrike">
                <a:solidFill>
                  <a:srgbClr val="000000"/>
                </a:solidFill>
                <a:latin typeface="Calibri"/>
                <a:ea typeface="DejaVu Sans"/>
              </a:rPr>
              <a:t>)</a:t>
            </a:r>
            <a:endParaRPr b="0" lang="en-US" sz="2200" spc="-1" strike="noStrike">
              <a:latin typeface="Arial"/>
            </a:endParaRPr>
          </a:p>
        </p:txBody>
      </p:sp>
      <p:sp>
        <p:nvSpPr>
          <p:cNvPr id="232"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B2C4937-CD01-426C-BFE1-478B9E4BA6A4}" type="slidenum">
              <a:rPr b="1" lang="tr-TR" sz="1400" spc="-1" strike="noStrike">
                <a:solidFill>
                  <a:srgbClr val="ffffff"/>
                </a:solidFill>
                <a:latin typeface="Calibri"/>
                <a:ea typeface="DejaVu Sans"/>
              </a:rPr>
              <a:t>27</a:t>
            </a:fld>
            <a:endParaRPr b="0" lang="en-US" sz="1400" spc="-1" strike="noStrike">
              <a:latin typeface="Arial"/>
            </a:endParaRPr>
          </a:p>
        </p:txBody>
      </p:sp>
      <p:pic>
        <p:nvPicPr>
          <p:cNvPr id="233" name="Picture 3" descr=""/>
          <p:cNvPicPr/>
          <p:nvPr/>
        </p:nvPicPr>
        <p:blipFill>
          <a:blip r:embed="rId1"/>
          <a:stretch/>
        </p:blipFill>
        <p:spPr>
          <a:xfrm>
            <a:off x="49320" y="2274480"/>
            <a:ext cx="2735640" cy="23032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character</a:t>
            </a:r>
            <a:endParaRPr b="0" lang="en-US" sz="4400" spc="-1" strike="noStrike">
              <a:latin typeface="Arial"/>
            </a:endParaRPr>
          </a:p>
        </p:txBody>
      </p:sp>
      <p:pic>
        <p:nvPicPr>
          <p:cNvPr id="235" name="İçerik Yer Tutucusu 5" descr=""/>
          <p:cNvPicPr/>
          <p:nvPr/>
        </p:nvPicPr>
        <p:blipFill>
          <a:blip r:embed="rId1"/>
          <a:stretch/>
        </p:blipFill>
        <p:spPr>
          <a:xfrm>
            <a:off x="609480" y="1514520"/>
            <a:ext cx="3609000" cy="2227680"/>
          </a:xfrm>
          <a:prstGeom prst="rect">
            <a:avLst/>
          </a:prstGeom>
          <a:ln>
            <a:noFill/>
          </a:ln>
        </p:spPr>
      </p:pic>
      <p:sp>
        <p:nvSpPr>
          <p:cNvPr id="23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3A7756B4-A1DC-47AE-97D3-688116146E24}" type="slidenum">
              <a:rPr b="1" lang="en-US" sz="1000" spc="-1" strike="noStrike">
                <a:solidFill>
                  <a:srgbClr val="000000"/>
                </a:solidFill>
                <a:latin typeface="Arial"/>
                <a:ea typeface="DejaVu Sans"/>
              </a:rPr>
              <a:t>&lt;number&gt;</a:t>
            </a:fld>
            <a:endParaRPr b="0" lang="en-US" sz="1000" spc="-1" strike="noStrike">
              <a:latin typeface="Arial"/>
            </a:endParaRPr>
          </a:p>
        </p:txBody>
      </p:sp>
      <p:pic>
        <p:nvPicPr>
          <p:cNvPr id="237" name="Resim 6" descr=""/>
          <p:cNvPicPr/>
          <p:nvPr/>
        </p:nvPicPr>
        <p:blipFill>
          <a:blip r:embed="rId2"/>
          <a:stretch/>
        </p:blipFill>
        <p:spPr>
          <a:xfrm>
            <a:off x="609480" y="4191120"/>
            <a:ext cx="4180320" cy="4654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US" sz="4400" spc="-1" strike="noStrike">
                <a:solidFill>
                  <a:srgbClr val="1f497d"/>
                </a:solidFill>
                <a:latin typeface="Calibri"/>
                <a:ea typeface="DejaVu Sans"/>
              </a:rPr>
              <a:t>ASCII</a:t>
            </a:r>
            <a:r>
              <a:rPr b="0" lang="tr-TR" sz="4400" spc="-1" strike="noStrike">
                <a:solidFill>
                  <a:srgbClr val="1f497d"/>
                </a:solidFill>
                <a:latin typeface="Calibri"/>
                <a:ea typeface="DejaVu Sans"/>
              </a:rPr>
              <a:t> codes</a:t>
            </a:r>
            <a:endParaRPr b="0" lang="en-US" sz="4400" spc="-1" strike="noStrike">
              <a:latin typeface="Arial"/>
            </a:endParaRPr>
          </a:p>
        </p:txBody>
      </p:sp>
      <p:sp>
        <p:nvSpPr>
          <p:cNvPr id="23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A7FF5F68-F820-4717-90B3-BA84913F2657}" type="slidenum">
              <a:rPr b="1" lang="en-US" sz="1000" spc="-1" strike="noStrike">
                <a:solidFill>
                  <a:srgbClr val="000000"/>
                </a:solidFill>
                <a:latin typeface="Arial"/>
                <a:ea typeface="DejaVu Sans"/>
              </a:rPr>
              <a:t>&lt;number&gt;</a:t>
            </a:fld>
            <a:endParaRPr b="0" lang="en-US" sz="1000" spc="-1" strike="noStrike">
              <a:latin typeface="Arial"/>
            </a:endParaRPr>
          </a:p>
        </p:txBody>
      </p:sp>
      <p:pic>
        <p:nvPicPr>
          <p:cNvPr id="240" name="Picture 2" descr="https://lh4.googleusercontent.com/-pSEDh8ycUfI/V6wDHbL3R0I/AAAAAAAAAmo/1tAhWKhRp2sCKZ9tNoQhohnfOi4VejXBQCLcB/s1600/Untitled73.png"/>
          <p:cNvPicPr/>
          <p:nvPr/>
        </p:nvPicPr>
        <p:blipFill>
          <a:blip r:embed="rId1"/>
          <a:stretch/>
        </p:blipFill>
        <p:spPr>
          <a:xfrm>
            <a:off x="838080" y="1586520"/>
            <a:ext cx="7542720" cy="50248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000" spc="-1" strike="noStrike">
                <a:solidFill>
                  <a:srgbClr val="1f497d"/>
                </a:solidFill>
                <a:latin typeface="Calibri"/>
                <a:ea typeface="DejaVu Sans"/>
              </a:rPr>
              <a:t>6.1.GİRİŞ</a:t>
            </a:r>
            <a:endParaRPr b="0" lang="en-US" sz="4000" spc="-1" strike="noStrike">
              <a:latin typeface="Arial"/>
            </a:endParaRPr>
          </a:p>
        </p:txBody>
      </p:sp>
      <p:sp>
        <p:nvSpPr>
          <p:cNvPr id="14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3A9E269-2CD1-4718-A87F-29E77AD049CE}" type="slidenum">
              <a:rPr b="1" lang="tr-TR" sz="1400" spc="-1" strike="noStrike">
                <a:solidFill>
                  <a:srgbClr val="ffffff"/>
                </a:solidFill>
                <a:latin typeface="Calibri"/>
                <a:ea typeface="DejaVu Sans"/>
              </a:rPr>
              <a:t>3</a:t>
            </a:fld>
            <a:endParaRPr b="0" lang="en-US" sz="1400" spc="-1" strike="noStrike">
              <a:latin typeface="Arial"/>
            </a:endParaRPr>
          </a:p>
        </p:txBody>
      </p:sp>
      <p:sp>
        <p:nvSpPr>
          <p:cNvPr id="142" name="CustomShape 3"/>
          <p:cNvSpPr/>
          <p:nvPr/>
        </p:nvSpPr>
        <p:spPr>
          <a:xfrm>
            <a:off x="612720" y="1504800"/>
            <a:ext cx="838728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Von Neumann makinesinin yapısının programlama dilleri üzerindeki etkileri önemlidir. </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Von Neumann mimarisi CPU ile belleği belirgin bir şekilde ayırır.</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Bellek içeriği oldukça karışıktır. Bellekte:</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400" spc="-1" strike="noStrike">
                <a:solidFill>
                  <a:srgbClr val="000000"/>
                </a:solidFill>
                <a:latin typeface="Calibri"/>
                <a:ea typeface="DejaVu Sans"/>
              </a:rPr>
              <a:t>Her türlü CPU komutları: yazmaç (register) ↔ bellek transferleri, aritmetik işlemler, karşılaştırma, vs.</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400" spc="-1" strike="noStrike">
                <a:solidFill>
                  <a:srgbClr val="000000"/>
                </a:solidFill>
                <a:latin typeface="Calibri"/>
                <a:ea typeface="DejaVu Sans"/>
              </a:rPr>
              <a:t>Bazı işlemleri yapabilmek için ek bilgi: transfer etmek için adresler, vs.</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400" spc="-1" strike="noStrike">
                <a:solidFill>
                  <a:srgbClr val="000000"/>
                </a:solidFill>
                <a:latin typeface="Calibri"/>
                <a:ea typeface="DejaVu Sans"/>
              </a:rPr>
              <a:t>İşlenecek değerler, adres bilgileri gibi </a:t>
            </a:r>
            <a:r>
              <a:rPr b="1" lang="tr-TR" sz="2400" spc="-1" strike="noStrike">
                <a:solidFill>
                  <a:srgbClr val="000000"/>
                </a:solidFill>
                <a:latin typeface="Calibri"/>
                <a:ea typeface="DejaVu Sans"/>
              </a:rPr>
              <a:t>veriler</a:t>
            </a:r>
            <a:r>
              <a:rPr b="0" lang="tr-TR" sz="2400" spc="-1" strike="noStrike">
                <a:solidFill>
                  <a:srgbClr val="000000"/>
                </a:solidFill>
                <a:latin typeface="Calibri"/>
                <a:ea typeface="DejaVu Sans"/>
              </a:rPr>
              <a:t> (data).</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Belleğe erişim tamamen adrese göredir. </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Von Neumann makinesinde işlenecek bütün bilgiler ikili sayısal sisteme dönüştürülmek zorundadır.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6.2.4. Character String (Karakter Dizgi)</a:t>
            </a:r>
            <a:endParaRPr b="0" lang="en-US" sz="4400" spc="-1" strike="noStrike">
              <a:latin typeface="Arial"/>
            </a:endParaRPr>
          </a:p>
        </p:txBody>
      </p:sp>
      <p:sp>
        <p:nvSpPr>
          <p:cNvPr id="24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35C83371-FCDA-4784-9711-2F18E3327968}" type="slidenum">
              <a:rPr b="1" lang="tr-TR" sz="1400" spc="-1" strike="noStrike">
                <a:solidFill>
                  <a:srgbClr val="ffffff"/>
                </a:solidFill>
                <a:latin typeface="Calibri"/>
                <a:ea typeface="DejaVu Sans"/>
              </a:rPr>
              <a:t>30</a:t>
            </a:fld>
            <a:endParaRPr b="0" lang="en-US" sz="1400" spc="-1" strike="noStrike">
              <a:latin typeface="Arial"/>
            </a:endParaRPr>
          </a:p>
        </p:txBody>
      </p:sp>
      <p:sp>
        <p:nvSpPr>
          <p:cNvPr id="243" name="CustomShape 3"/>
          <p:cNvSpPr/>
          <p:nvPr/>
        </p:nvSpPr>
        <p:spPr>
          <a:xfrm>
            <a:off x="2771640" y="1600200"/>
            <a:ext cx="6263640" cy="4494600"/>
          </a:xfrm>
          <a:prstGeom prst="rect">
            <a:avLst/>
          </a:prstGeom>
          <a:noFill/>
          <a:ln>
            <a:noFill/>
          </a:ln>
        </p:spPr>
        <p:style>
          <a:lnRef idx="0"/>
          <a:fillRef idx="0"/>
          <a:effectRef idx="0"/>
          <a:fontRef idx="minor"/>
        </p:style>
        <p:txBody>
          <a:bodyPr lIns="90000" rIns="90000" tIns="45000" bIns="45000">
            <a:normAutofit fontScale="64000"/>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Bir </a:t>
            </a:r>
            <a:r>
              <a:rPr b="1" lang="tr-TR" sz="2900" spc="-1" strike="noStrike">
                <a:solidFill>
                  <a:srgbClr val="000000"/>
                </a:solidFill>
                <a:latin typeface="Calibri"/>
                <a:ea typeface="DejaVu Sans"/>
              </a:rPr>
              <a:t>karakter dizgi</a:t>
            </a:r>
            <a:r>
              <a:rPr b="0" lang="tr-TR" sz="2900" spc="-1" strike="noStrike">
                <a:solidFill>
                  <a:srgbClr val="000000"/>
                </a:solidFill>
                <a:latin typeface="Calibri"/>
                <a:ea typeface="DejaVu Sans"/>
              </a:rPr>
              <a:t> veri tipinde, nesneler karakterler dizisi olarak bulunur.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Karakter dizgi veri tipi bazı programlama dillerinde ilkel bir veri tipi olarak, bazılarında ise özel bir karakter dizisi olarak yer almıştır.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FORTRAN77, FORTRAN90 ve BASIC'te karakter dizgiler ilkel bir veri tipidir ve karakter dizgilerin atanması, karşılaştırılması vb. işlemler için işlemciler sağlanmıştır.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c9211e"/>
                </a:solidFill>
                <a:latin typeface="Calibri"/>
                <a:ea typeface="DejaVu Sans"/>
              </a:rPr>
              <a:t>Pascal, C, C++ ve Ada'</a:t>
            </a:r>
            <a:r>
              <a:rPr b="0" lang="tr-TR" sz="2900" spc="-1" strike="noStrike">
                <a:solidFill>
                  <a:srgbClr val="000000"/>
                </a:solidFill>
                <a:latin typeface="Calibri"/>
                <a:ea typeface="DejaVu Sans"/>
              </a:rPr>
              <a:t>da ise karakter dizgi veri tipi, </a:t>
            </a:r>
            <a:r>
              <a:rPr b="0" lang="tr-TR" sz="2900" spc="-1" strike="noStrike">
                <a:solidFill>
                  <a:srgbClr val="c9211e"/>
                </a:solidFill>
                <a:latin typeface="Calibri"/>
                <a:ea typeface="DejaVu Sans"/>
              </a:rPr>
              <a:t>tek karakterlerden oluşan diziler </a:t>
            </a:r>
            <a:r>
              <a:rPr b="0" lang="tr-TR" sz="2900" spc="-1" strike="noStrike">
                <a:solidFill>
                  <a:srgbClr val="000000"/>
                </a:solidFill>
                <a:latin typeface="Calibri"/>
                <a:ea typeface="DejaVu Sans"/>
              </a:rPr>
              <a:t>şeklinde saklanır. </a:t>
            </a:r>
            <a:endParaRPr b="0" lang="en-US" sz="2900" spc="-1" strike="noStrike">
              <a:latin typeface="Arial"/>
            </a:endParaRPr>
          </a:p>
          <a:p>
            <a:pPr>
              <a:lnSpc>
                <a:spcPct val="100000"/>
              </a:lnSpc>
              <a:spcBef>
                <a:spcPts val="700"/>
              </a:spcBef>
            </a:pPr>
            <a:endParaRPr b="0" lang="en-US" sz="2900" spc="-1" strike="noStrike">
              <a:latin typeface="Arial"/>
            </a:endParaRPr>
          </a:p>
        </p:txBody>
      </p:sp>
      <p:pic>
        <p:nvPicPr>
          <p:cNvPr id="244" name="Picture 2" descr=""/>
          <p:cNvPicPr/>
          <p:nvPr/>
        </p:nvPicPr>
        <p:blipFill>
          <a:blip r:embed="rId1"/>
          <a:stretch/>
        </p:blipFill>
        <p:spPr>
          <a:xfrm>
            <a:off x="35640" y="1772640"/>
            <a:ext cx="2778120" cy="23752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6.2.4. Character String (Karakter Dizgi)</a:t>
            </a:r>
            <a:endParaRPr b="0" lang="en-US" sz="4400" spc="-1" strike="noStrike">
              <a:latin typeface="Arial"/>
            </a:endParaRPr>
          </a:p>
        </p:txBody>
      </p:sp>
      <p:sp>
        <p:nvSpPr>
          <p:cNvPr id="24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B345BFB-AD60-49C6-9CE0-E3B6AC67F1F8}" type="slidenum">
              <a:rPr b="1" lang="tr-TR" sz="1400" spc="-1" strike="noStrike">
                <a:solidFill>
                  <a:srgbClr val="ffffff"/>
                </a:solidFill>
                <a:latin typeface="Calibri"/>
                <a:ea typeface="DejaVu Sans"/>
              </a:rPr>
              <a:t>31</a:t>
            </a:fld>
            <a:endParaRPr b="0" lang="en-US" sz="1400" spc="-1" strike="noStrike">
              <a:latin typeface="Arial"/>
            </a:endParaRPr>
          </a:p>
        </p:txBody>
      </p:sp>
      <p:sp>
        <p:nvSpPr>
          <p:cNvPr id="247"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İşlemler:</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Atama, tanımlama (char *str = “özellikler”; )</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Karşılaştırma (=, &gt;, strcmp, vs.)  </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Birleştirme</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Alt dizgiye erişim</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Örüntü eşleme (Pattern matching)</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6.2.4. Character String (Karakter Dizgi)</a:t>
            </a:r>
            <a:endParaRPr b="0" lang="en-US" sz="4400" spc="-1" strike="noStrike">
              <a:latin typeface="Arial"/>
            </a:endParaRPr>
          </a:p>
        </p:txBody>
      </p:sp>
      <p:sp>
        <p:nvSpPr>
          <p:cNvPr id="24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C280B834-0AC3-467C-A57E-F4EC17AF8AA4}" type="slidenum">
              <a:rPr b="1" lang="tr-TR" sz="1400" spc="-1" strike="noStrike">
                <a:solidFill>
                  <a:srgbClr val="ffffff"/>
                </a:solidFill>
                <a:latin typeface="Calibri"/>
                <a:ea typeface="DejaVu Sans"/>
              </a:rPr>
              <a:t>32</a:t>
            </a:fld>
            <a:endParaRPr b="0" lang="en-US" sz="1400" spc="-1" strike="noStrike">
              <a:latin typeface="Arial"/>
            </a:endParaRPr>
          </a:p>
        </p:txBody>
      </p:sp>
      <p:sp>
        <p:nvSpPr>
          <p:cNvPr id="250"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marL="640080" indent="-273240">
              <a:lnSpc>
                <a:spcPct val="100000"/>
              </a:lnSpc>
              <a:spcBef>
                <a:spcPts val="550"/>
              </a:spcBef>
              <a:tabLst>
                <a:tab algn="l" pos="0"/>
              </a:tabLst>
            </a:pPr>
            <a:r>
              <a:rPr b="0" lang="tr-TR" sz="2600" spc="-1" strike="noStrike">
                <a:solidFill>
                  <a:srgbClr val="000000"/>
                </a:solidFill>
                <a:latin typeface="Calibri"/>
                <a:ea typeface="DejaVu Sans"/>
              </a:rPr>
              <a:t>	</a:t>
            </a:r>
            <a:r>
              <a:rPr b="0" lang="tr-TR" sz="2600" spc="-1" strike="noStrike">
                <a:solidFill>
                  <a:srgbClr val="000000"/>
                </a:solidFill>
                <a:latin typeface="Calibri"/>
                <a:ea typeface="DejaVu Sans"/>
              </a:rPr>
              <a:t>Örnekler: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tabLst>
                <a:tab algn="l" pos="0"/>
              </a:tabLst>
            </a:pPr>
            <a:r>
              <a:rPr b="0" lang="tr-TR" sz="2600" spc="-1" strike="noStrike">
                <a:solidFill>
                  <a:srgbClr val="000000"/>
                </a:solidFill>
                <a:latin typeface="Calibri"/>
                <a:ea typeface="DejaVu Sans"/>
              </a:rPr>
              <a:t>Pascal </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Temel veri tipi değil; sadece atama ve karşılaştırma</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tabLst>
                <a:tab algn="l" pos="0"/>
              </a:tabLst>
            </a:pPr>
            <a:r>
              <a:rPr b="0" lang="tr-TR" sz="2600" spc="-1" strike="noStrike">
                <a:solidFill>
                  <a:srgbClr val="000000"/>
                </a:solidFill>
                <a:latin typeface="Calibri"/>
                <a:ea typeface="DejaVu Sans"/>
              </a:rPr>
              <a:t>Ada, FORTRAN 90, ve BASIC</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Temel veri.</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Atama, karşılaştırma, birleştirme, alt dizgiye erişim</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FORTRAN da örüntü eşleme var.</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Örneğin (Ada)</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N := N1 &amp; N2 (birleştirme)</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tabLst>
                <a:tab algn="l" pos="0"/>
              </a:tabLst>
            </a:pPr>
            <a:r>
              <a:rPr b="0" lang="tr-TR" sz="2300" spc="-1" strike="noStrike">
                <a:solidFill>
                  <a:srgbClr val="000000"/>
                </a:solidFill>
                <a:latin typeface="Calibri"/>
                <a:ea typeface="DejaVu Sans"/>
              </a:rPr>
              <a:t>N(2..4)  (alt dizgiye erişim )</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6.2.4. Character String (Karakter Dizgi)</a:t>
            </a:r>
            <a:endParaRPr b="0" lang="en-US" sz="4400" spc="-1" strike="noStrike">
              <a:latin typeface="Arial"/>
            </a:endParaRPr>
          </a:p>
        </p:txBody>
      </p:sp>
      <p:sp>
        <p:nvSpPr>
          <p:cNvPr id="25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45EFEA2-EE3C-42C4-B3B6-5D9B8C1D438D}" type="slidenum">
              <a:rPr b="1" lang="tr-TR" sz="1400" spc="-1" strike="noStrike">
                <a:solidFill>
                  <a:srgbClr val="ffffff"/>
                </a:solidFill>
                <a:latin typeface="Calibri"/>
                <a:ea typeface="DejaVu Sans"/>
              </a:rPr>
              <a:t>33</a:t>
            </a:fld>
            <a:endParaRPr b="0" lang="en-US" sz="1400" spc="-1" strike="noStrike">
              <a:latin typeface="Arial"/>
            </a:endParaRPr>
          </a:p>
        </p:txBody>
      </p:sp>
      <p:sp>
        <p:nvSpPr>
          <p:cNvPr id="253"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C ve C++</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Temel veri tipi değil </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1" lang="tr-TR" sz="2300" spc="-1" strike="noStrike">
                <a:solidFill>
                  <a:srgbClr val="000000"/>
                </a:solidFill>
                <a:latin typeface="Calibri"/>
                <a:ea typeface="DejaVu Sans"/>
              </a:rPr>
              <a:t>char</a:t>
            </a:r>
            <a:r>
              <a:rPr b="0" lang="tr-TR" sz="2300" spc="-1" strike="noStrike">
                <a:solidFill>
                  <a:srgbClr val="000000"/>
                </a:solidFill>
                <a:latin typeface="Calibri"/>
                <a:ea typeface="DejaVu Sans"/>
              </a:rPr>
              <a:t> dizilimleri ve kütüphane fonksiyonları kullanılır.</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örnek: strcpy (src, dst);</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C++’da string sınıfı kullanmak daha iyi; kontrol var.</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SNOBOL4 (bir dizgi işleme dili)</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Temel veri tipi</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Ayrıntılı örüntü eşleme dahil birçok operatör.</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 descr=""/>
          <p:cNvPicPr/>
          <p:nvPr/>
        </p:nvPicPr>
        <p:blipFill>
          <a:blip r:embed="rId1"/>
          <a:stretch/>
        </p:blipFill>
        <p:spPr>
          <a:xfrm>
            <a:off x="91440" y="1828800"/>
            <a:ext cx="3619080" cy="1056960"/>
          </a:xfrm>
          <a:prstGeom prst="rect">
            <a:avLst/>
          </a:prstGeom>
          <a:ln>
            <a:noFill/>
          </a:ln>
        </p:spPr>
      </p:pic>
      <p:pic>
        <p:nvPicPr>
          <p:cNvPr id="255" name="" descr=""/>
          <p:cNvPicPr/>
          <p:nvPr/>
        </p:nvPicPr>
        <p:blipFill>
          <a:blip r:embed="rId2"/>
          <a:stretch/>
        </p:blipFill>
        <p:spPr>
          <a:xfrm>
            <a:off x="4820040" y="1847520"/>
            <a:ext cx="4141080" cy="1170000"/>
          </a:xfrm>
          <a:prstGeom prst="rect">
            <a:avLst/>
          </a:prstGeom>
          <a:ln>
            <a:noFill/>
          </a:ln>
        </p:spPr>
      </p:pic>
      <p:pic>
        <p:nvPicPr>
          <p:cNvPr id="256" name="" descr=""/>
          <p:cNvPicPr/>
          <p:nvPr/>
        </p:nvPicPr>
        <p:blipFill>
          <a:blip r:embed="rId3"/>
          <a:stretch/>
        </p:blipFill>
        <p:spPr>
          <a:xfrm>
            <a:off x="2385720" y="3209760"/>
            <a:ext cx="3740760" cy="3191040"/>
          </a:xfrm>
          <a:prstGeom prst="rect">
            <a:avLst/>
          </a:prstGeom>
          <a:ln>
            <a:noFill/>
          </a:ln>
        </p:spPr>
      </p:pic>
      <p:sp>
        <p:nvSpPr>
          <p:cNvPr id="257" name="CustomShape 1"/>
          <p:cNvSpPr/>
          <p:nvPr/>
        </p:nvSpPr>
        <p:spPr>
          <a:xfrm>
            <a:off x="612720" y="29448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4400" spc="-1" strike="noStrike">
                <a:solidFill>
                  <a:srgbClr val="1f497d"/>
                </a:solidFill>
                <a:latin typeface="Calibri"/>
                <a:ea typeface="DejaVu Sans"/>
              </a:rPr>
              <a:t>Exampl</a:t>
            </a:r>
            <a:r>
              <a:rPr b="0" lang="tr-TR" sz="4400" spc="-1" strike="noStrike">
                <a:solidFill>
                  <a:srgbClr val="1f497d"/>
                </a:solidFill>
                <a:latin typeface="Calibri"/>
                <a:ea typeface="DejaVu Sans"/>
              </a:rPr>
              <a:t>e : C – </a:t>
            </a:r>
            <a:r>
              <a:rPr b="0" lang="tr-TR" sz="4400" spc="-1" strike="noStrike">
                <a:solidFill>
                  <a:srgbClr val="1f497d"/>
                </a:solidFill>
                <a:latin typeface="Calibri"/>
                <a:ea typeface="DejaVu Sans"/>
              </a:rPr>
              <a:t>String </a:t>
            </a:r>
            <a:endParaRPr b="0" lang="en-US" sz="4400" spc="-1" strike="noStrike">
              <a:latin typeface="Arial"/>
            </a:endParaRPr>
          </a:p>
        </p:txBody>
      </p:sp>
      <p:sp>
        <p:nvSpPr>
          <p:cNvPr id="258" name="CustomShape 2"/>
          <p:cNvSpPr/>
          <p:nvPr/>
        </p:nvSpPr>
        <p:spPr>
          <a:xfrm>
            <a:off x="0" y="133812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331A66B-B322-4D86-89F7-A9864F6F05EB}" type="slidenum">
              <a:rPr b="1" lang="tr-TR" sz="1400" spc="-1" strike="noStrike">
                <a:solidFill>
                  <a:srgbClr val="ffffff"/>
                </a:solidFill>
                <a:latin typeface="Calibri"/>
                <a:ea typeface="DejaVu Sans"/>
              </a:rPr>
              <a:t>34</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 descr=""/>
          <p:cNvPicPr/>
          <p:nvPr/>
        </p:nvPicPr>
        <p:blipFill>
          <a:blip r:embed="rId1"/>
          <a:stretch/>
        </p:blipFill>
        <p:spPr>
          <a:xfrm>
            <a:off x="2103120" y="2011680"/>
            <a:ext cx="4639320" cy="4297680"/>
          </a:xfrm>
          <a:prstGeom prst="rect">
            <a:avLst/>
          </a:prstGeom>
          <a:ln>
            <a:noFill/>
          </a:ln>
        </p:spPr>
      </p:pic>
      <p:sp>
        <p:nvSpPr>
          <p:cNvPr id="260" name="CustomShape 1"/>
          <p:cNvSpPr/>
          <p:nvPr/>
        </p:nvSpPr>
        <p:spPr>
          <a:xfrm>
            <a:off x="612720" y="29448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4400" spc="-1" strike="noStrike">
                <a:solidFill>
                  <a:srgbClr val="1f497d"/>
                </a:solidFill>
                <a:latin typeface="Calibri"/>
                <a:ea typeface="DejaVu Sans"/>
              </a:rPr>
              <a:t>C</a:t>
            </a:r>
            <a:r>
              <a:rPr b="0" lang="tr-TR" sz="4400" spc="-1" strike="noStrike">
                <a:solidFill>
                  <a:srgbClr val="1f497d"/>
                </a:solidFill>
                <a:latin typeface="Calibri"/>
                <a:ea typeface="DejaVu Sans"/>
              </a:rPr>
              <a:t> </a:t>
            </a:r>
            <a:r>
              <a:rPr b="0" lang="tr-TR" sz="4400" spc="-1" strike="noStrike">
                <a:solidFill>
                  <a:srgbClr val="1f497d"/>
                </a:solidFill>
                <a:latin typeface="Calibri"/>
                <a:ea typeface="DejaVu Sans"/>
              </a:rPr>
              <a:t>–</a:t>
            </a:r>
            <a:r>
              <a:rPr b="0" lang="tr-TR" sz="4400" spc="-1" strike="noStrike">
                <a:solidFill>
                  <a:srgbClr val="1f497d"/>
                </a:solidFill>
                <a:latin typeface="Calibri"/>
                <a:ea typeface="DejaVu Sans"/>
              </a:rPr>
              <a:t> </a:t>
            </a:r>
            <a:r>
              <a:rPr b="0" lang="tr-TR" sz="4400" spc="-1" strike="noStrike">
                <a:solidFill>
                  <a:srgbClr val="1f497d"/>
                </a:solidFill>
                <a:latin typeface="Calibri"/>
                <a:ea typeface="DejaVu Sans"/>
              </a:rPr>
              <a:t>S</a:t>
            </a:r>
            <a:r>
              <a:rPr b="0" lang="tr-TR" sz="4400" spc="-1" strike="noStrike">
                <a:solidFill>
                  <a:srgbClr val="1f497d"/>
                </a:solidFill>
                <a:latin typeface="Calibri"/>
                <a:ea typeface="DejaVu Sans"/>
              </a:rPr>
              <a:t>t</a:t>
            </a:r>
            <a:r>
              <a:rPr b="0" lang="tr-TR" sz="4400" spc="-1" strike="noStrike">
                <a:solidFill>
                  <a:srgbClr val="1f497d"/>
                </a:solidFill>
                <a:latin typeface="Calibri"/>
                <a:ea typeface="DejaVu Sans"/>
              </a:rPr>
              <a:t>r</a:t>
            </a:r>
            <a:r>
              <a:rPr b="0" lang="tr-TR" sz="4400" spc="-1" strike="noStrike">
                <a:solidFill>
                  <a:srgbClr val="1f497d"/>
                </a:solidFill>
                <a:latin typeface="Calibri"/>
                <a:ea typeface="DejaVu Sans"/>
              </a:rPr>
              <a:t>i</a:t>
            </a:r>
            <a:r>
              <a:rPr b="0" lang="tr-TR" sz="4400" spc="-1" strike="noStrike">
                <a:solidFill>
                  <a:srgbClr val="1f497d"/>
                </a:solidFill>
                <a:latin typeface="Calibri"/>
                <a:ea typeface="DejaVu Sans"/>
              </a:rPr>
              <a:t>n</a:t>
            </a:r>
            <a:r>
              <a:rPr b="0" lang="tr-TR" sz="4400" spc="-1" strike="noStrike">
                <a:solidFill>
                  <a:srgbClr val="1f497d"/>
                </a:solidFill>
                <a:latin typeface="Calibri"/>
                <a:ea typeface="DejaVu Sans"/>
              </a:rPr>
              <a:t>g</a:t>
            </a:r>
            <a:r>
              <a:rPr b="0" lang="tr-TR" sz="4400" spc="-1" strike="noStrike">
                <a:solidFill>
                  <a:srgbClr val="1f497d"/>
                </a:solidFill>
                <a:latin typeface="Calibri"/>
                <a:ea typeface="DejaVu Sans"/>
              </a:rPr>
              <a:t> </a:t>
            </a:r>
            <a:r>
              <a:rPr b="0" lang="tr-TR" sz="4400" spc="-1" strike="noStrike">
                <a:solidFill>
                  <a:srgbClr val="1f497d"/>
                </a:solidFill>
                <a:latin typeface="Calibri"/>
                <a:ea typeface="DejaVu Sans"/>
              </a:rPr>
              <a:t>F</a:t>
            </a:r>
            <a:r>
              <a:rPr b="0" lang="tr-TR" sz="4400" spc="-1" strike="noStrike">
                <a:solidFill>
                  <a:srgbClr val="1f497d"/>
                </a:solidFill>
                <a:latin typeface="Calibri"/>
                <a:ea typeface="DejaVu Sans"/>
              </a:rPr>
              <a:t>u</a:t>
            </a:r>
            <a:r>
              <a:rPr b="0" lang="tr-TR" sz="4400" spc="-1" strike="noStrike">
                <a:solidFill>
                  <a:srgbClr val="1f497d"/>
                </a:solidFill>
                <a:latin typeface="Calibri"/>
                <a:ea typeface="DejaVu Sans"/>
              </a:rPr>
              <a:t>n</a:t>
            </a:r>
            <a:r>
              <a:rPr b="0" lang="tr-TR" sz="4400" spc="-1" strike="noStrike">
                <a:solidFill>
                  <a:srgbClr val="1f497d"/>
                </a:solidFill>
                <a:latin typeface="Calibri"/>
                <a:ea typeface="DejaVu Sans"/>
              </a:rPr>
              <a:t>c</a:t>
            </a:r>
            <a:r>
              <a:rPr b="0" lang="tr-TR" sz="4400" spc="-1" strike="noStrike">
                <a:solidFill>
                  <a:srgbClr val="1f497d"/>
                </a:solidFill>
                <a:latin typeface="Calibri"/>
                <a:ea typeface="DejaVu Sans"/>
              </a:rPr>
              <a:t>t</a:t>
            </a:r>
            <a:r>
              <a:rPr b="0" lang="tr-TR" sz="4400" spc="-1" strike="noStrike">
                <a:solidFill>
                  <a:srgbClr val="1f497d"/>
                </a:solidFill>
                <a:latin typeface="Calibri"/>
                <a:ea typeface="DejaVu Sans"/>
              </a:rPr>
              <a:t>i</a:t>
            </a:r>
            <a:r>
              <a:rPr b="0" lang="tr-TR" sz="4400" spc="-1" strike="noStrike">
                <a:solidFill>
                  <a:srgbClr val="1f497d"/>
                </a:solidFill>
                <a:latin typeface="Calibri"/>
                <a:ea typeface="DejaVu Sans"/>
              </a:rPr>
              <a:t>o</a:t>
            </a:r>
            <a:r>
              <a:rPr b="0" lang="tr-TR" sz="4400" spc="-1" strike="noStrike">
                <a:solidFill>
                  <a:srgbClr val="1f497d"/>
                </a:solidFill>
                <a:latin typeface="Calibri"/>
                <a:ea typeface="DejaVu Sans"/>
              </a:rPr>
              <a:t>n</a:t>
            </a:r>
            <a:r>
              <a:rPr b="0" lang="tr-TR" sz="4400" spc="-1" strike="noStrike">
                <a:solidFill>
                  <a:srgbClr val="1f497d"/>
                </a:solidFill>
                <a:latin typeface="Calibri"/>
                <a:ea typeface="DejaVu Sans"/>
              </a:rPr>
              <a:t>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6.2.4. Character String (Karakter Dizgi)</a:t>
            </a:r>
            <a:endParaRPr b="0" lang="en-US" sz="4400" spc="-1" strike="noStrike">
              <a:latin typeface="Arial"/>
            </a:endParaRPr>
          </a:p>
        </p:txBody>
      </p:sp>
      <p:sp>
        <p:nvSpPr>
          <p:cNvPr id="26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1112370-9CBD-4677-80AA-D3729430043E}" type="slidenum">
              <a:rPr b="1" lang="tr-TR" sz="1400" spc="-1" strike="noStrike">
                <a:solidFill>
                  <a:srgbClr val="ffffff"/>
                </a:solidFill>
                <a:latin typeface="Calibri"/>
                <a:ea typeface="DejaVu Sans"/>
              </a:rPr>
              <a:t>36</a:t>
            </a:fld>
            <a:endParaRPr b="0" lang="en-US" sz="1400" spc="-1" strike="noStrike">
              <a:latin typeface="Arial"/>
            </a:endParaRPr>
          </a:p>
        </p:txBody>
      </p:sp>
      <p:sp>
        <p:nvSpPr>
          <p:cNvPr id="263"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Perl, JavaScript, C++, Java, C#, vs</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Örüntüler (Patterns) düzenli ifadeler </a:t>
            </a:r>
            <a:r>
              <a:rPr b="0" lang="tr-TR" sz="2300" spc="-1" strike="noStrike">
                <a:solidFill>
                  <a:srgbClr val="c9211e"/>
                </a:solidFill>
                <a:latin typeface="Calibri"/>
                <a:ea typeface="DejaVu Sans"/>
              </a:rPr>
              <a:t>(regular expressions</a:t>
            </a:r>
            <a:r>
              <a:rPr b="0" lang="tr-TR" sz="2300" spc="-1" strike="noStrike">
                <a:solidFill>
                  <a:srgbClr val="000000"/>
                </a:solidFill>
                <a:latin typeface="Calibri"/>
                <a:ea typeface="DejaVu Sans"/>
              </a:rPr>
              <a:t>) ile tanımlanır.</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Çok güçlü bir özellik</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Örneğin :</a:t>
            </a:r>
            <a:r>
              <a:rPr b="0" lang="pl-PL" sz="2300" spc="-1" strike="noStrike">
                <a:solidFill>
                  <a:srgbClr val="000000"/>
                </a:solidFill>
                <a:latin typeface="Calibri"/>
                <a:ea typeface="DejaVu Sans"/>
              </a:rPr>
              <a:t>/[A-Za-z][A-Za-z\d]+/</a:t>
            </a:r>
            <a:r>
              <a:rPr b="0" lang="tr-TR" sz="2300" spc="-1" strike="noStrike">
                <a:solidFill>
                  <a:srgbClr val="000000"/>
                </a:solidFill>
                <a:latin typeface="Calibri"/>
                <a:ea typeface="DejaVu Sans"/>
              </a:rPr>
              <a:t>	</a:t>
            </a:r>
            <a:r>
              <a:rPr b="0" lang="tr-TR" sz="2300" spc="-1" strike="noStrike">
                <a:solidFill>
                  <a:srgbClr val="000000"/>
                </a:solidFill>
                <a:latin typeface="Calibri"/>
                <a:ea typeface="DejaVu Sans"/>
              </a:rPr>
              <a:t>  </a:t>
            </a:r>
            <a:r>
              <a:rPr b="0" lang="pl-PL" sz="2300" spc="-1" strike="noStrike">
                <a:solidFill>
                  <a:srgbClr val="000000"/>
                </a:solidFill>
                <a:latin typeface="Calibri"/>
                <a:ea typeface="DejaVu Sans"/>
              </a:rPr>
              <a:t>veya   /\d+\.?\d*|\.\d+/</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Java</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1" lang="tr-TR" sz="2300" spc="-1" strike="noStrike">
                <a:solidFill>
                  <a:srgbClr val="000000"/>
                </a:solidFill>
                <a:latin typeface="Calibri"/>
                <a:ea typeface="DejaVu Sans"/>
              </a:rPr>
              <a:t>String</a:t>
            </a:r>
            <a:r>
              <a:rPr b="0" lang="tr-TR" sz="2300" spc="-1" strike="noStrike">
                <a:solidFill>
                  <a:srgbClr val="000000"/>
                </a:solidFill>
                <a:latin typeface="Calibri"/>
                <a:ea typeface="DejaVu Sans"/>
              </a:rPr>
              <a:t> class (karakter dizilimleri değil) statik dizgi nesneleri oluşturur. Nesneler değiştirilemez (kesin).</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Buna karşılık </a:t>
            </a:r>
            <a:r>
              <a:rPr b="1" lang="tr-TR" sz="2300" spc="-1" strike="noStrike">
                <a:solidFill>
                  <a:srgbClr val="000000"/>
                </a:solidFill>
                <a:latin typeface="Calibri"/>
                <a:ea typeface="DejaVu Sans"/>
              </a:rPr>
              <a:t>StringBuffer</a:t>
            </a:r>
            <a:r>
              <a:rPr b="0" lang="tr-TR" sz="2300" spc="-1" strike="noStrike">
                <a:solidFill>
                  <a:srgbClr val="000000"/>
                </a:solidFill>
                <a:latin typeface="Calibri"/>
                <a:ea typeface="DejaVu Sans"/>
              </a:rPr>
              <a:t> sınıfı değiştirilebilir dizgi nesnelerinin sınıfıdır.</a:t>
            </a:r>
            <a:endParaRPr b="0" lang="en-US" sz="2300" spc="-1" strike="noStrike">
              <a:latin typeface="Arial"/>
            </a:endParaRPr>
          </a:p>
          <a:p>
            <a:pPr>
              <a:lnSpc>
                <a:spcPct val="100000"/>
              </a:lnSpc>
            </a:pP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 descr=""/>
          <p:cNvPicPr/>
          <p:nvPr/>
        </p:nvPicPr>
        <p:blipFill>
          <a:blip r:embed="rId1"/>
          <a:stretch/>
        </p:blipFill>
        <p:spPr>
          <a:xfrm>
            <a:off x="1371600" y="1789920"/>
            <a:ext cx="6857640" cy="4153680"/>
          </a:xfrm>
          <a:prstGeom prst="rect">
            <a:avLst/>
          </a:prstGeom>
          <a:ln>
            <a:noFill/>
          </a:ln>
        </p:spPr>
      </p:pic>
      <p:sp>
        <p:nvSpPr>
          <p:cNvPr id="26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Exampl</a:t>
            </a:r>
            <a:r>
              <a:rPr b="0" lang="tr-TR" sz="4400" spc="-1" strike="noStrike">
                <a:solidFill>
                  <a:srgbClr val="1f497d"/>
                </a:solidFill>
                <a:latin typeface="Calibri"/>
                <a:ea typeface="DejaVu Sans"/>
              </a:rPr>
              <a:t>e : </a:t>
            </a:r>
            <a:r>
              <a:rPr b="0" lang="tr-TR" sz="4400" spc="-1" strike="noStrike">
                <a:solidFill>
                  <a:srgbClr val="1f497d"/>
                </a:solidFill>
                <a:latin typeface="Calibri"/>
                <a:ea typeface="DejaVu Sans"/>
              </a:rPr>
              <a:t>Python </a:t>
            </a:r>
            <a:r>
              <a:rPr b="0" lang="tr-TR" sz="4400" spc="-1" strike="noStrike">
                <a:solidFill>
                  <a:srgbClr val="1f497d"/>
                </a:solidFill>
                <a:latin typeface="Calibri"/>
                <a:ea typeface="DejaVu Sans"/>
              </a:rPr>
              <a:t>- </a:t>
            </a:r>
            <a:r>
              <a:rPr b="0" lang="tr-TR" sz="4400" spc="-1" strike="noStrike">
                <a:solidFill>
                  <a:srgbClr val="1f497d"/>
                </a:solidFill>
                <a:latin typeface="Calibri"/>
                <a:ea typeface="DejaVu Sans"/>
              </a:rPr>
              <a:t>Regular </a:t>
            </a:r>
            <a:r>
              <a:rPr b="0" lang="tr-TR" sz="4400" spc="-1" strike="noStrike">
                <a:solidFill>
                  <a:srgbClr val="1f497d"/>
                </a:solidFill>
                <a:latin typeface="Calibri"/>
                <a:ea typeface="DejaVu Sans"/>
              </a:rPr>
              <a:t>Express</a:t>
            </a:r>
            <a:r>
              <a:rPr b="0" lang="tr-TR" sz="4400" spc="-1" strike="noStrike">
                <a:solidFill>
                  <a:srgbClr val="1f497d"/>
                </a:solidFill>
                <a:latin typeface="Calibri"/>
                <a:ea typeface="DejaVu Sans"/>
              </a:rPr>
              <a: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 descr=""/>
          <p:cNvPicPr/>
          <p:nvPr/>
        </p:nvPicPr>
        <p:blipFill>
          <a:blip r:embed="rId1"/>
          <a:stretch/>
        </p:blipFill>
        <p:spPr>
          <a:xfrm>
            <a:off x="731520" y="2834640"/>
            <a:ext cx="7954920" cy="1334160"/>
          </a:xfrm>
          <a:prstGeom prst="rect">
            <a:avLst/>
          </a:prstGeom>
          <a:ln>
            <a:noFill/>
          </a:ln>
        </p:spPr>
      </p:pic>
      <p:sp>
        <p:nvSpPr>
          <p:cNvPr id="26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Exampl</a:t>
            </a:r>
            <a:r>
              <a:rPr b="0" lang="tr-TR" sz="4400" spc="-1" strike="noStrike">
                <a:solidFill>
                  <a:srgbClr val="1f497d"/>
                </a:solidFill>
                <a:latin typeface="Calibri"/>
                <a:ea typeface="DejaVu Sans"/>
              </a:rPr>
              <a:t>e : </a:t>
            </a:r>
            <a:r>
              <a:rPr b="0" lang="tr-TR" sz="4400" spc="-1" strike="noStrike">
                <a:solidFill>
                  <a:srgbClr val="1f497d"/>
                </a:solidFill>
                <a:latin typeface="Calibri"/>
                <a:ea typeface="DejaVu Sans"/>
              </a:rPr>
              <a:t>Python </a:t>
            </a:r>
            <a:r>
              <a:rPr b="0" lang="tr-TR" sz="4400" spc="-1" strike="noStrike">
                <a:solidFill>
                  <a:srgbClr val="1f497d"/>
                </a:solidFill>
                <a:latin typeface="Calibri"/>
                <a:ea typeface="DejaVu Sans"/>
              </a:rPr>
              <a:t>- </a:t>
            </a:r>
            <a:r>
              <a:rPr b="0" lang="tr-TR" sz="4400" spc="-1" strike="noStrike">
                <a:solidFill>
                  <a:srgbClr val="1f497d"/>
                </a:solidFill>
                <a:latin typeface="Calibri"/>
                <a:ea typeface="DejaVu Sans"/>
              </a:rPr>
              <a:t>Regular </a:t>
            </a:r>
            <a:r>
              <a:rPr b="0" lang="tr-TR" sz="4400" spc="-1" strike="noStrike">
                <a:solidFill>
                  <a:srgbClr val="1f497d"/>
                </a:solidFill>
                <a:latin typeface="Calibri"/>
                <a:ea typeface="DejaVu Sans"/>
              </a:rPr>
              <a:t>Express</a:t>
            </a:r>
            <a:r>
              <a:rPr b="0" lang="tr-TR" sz="4400" spc="-1" strike="noStrike">
                <a:solidFill>
                  <a:srgbClr val="1f497d"/>
                </a:solidFill>
                <a:latin typeface="Calibri"/>
                <a:ea typeface="DejaVu Sans"/>
              </a:rPr>
              <a: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
        <p:nvSpPr>
          <p:cNvPr id="26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3D27D5B-6393-4B57-A3EE-27F1A94F7205}" type="slidenum">
              <a:rPr b="1" lang="tr-TR" sz="1400" spc="-1" strike="noStrike">
                <a:solidFill>
                  <a:srgbClr val="ffffff"/>
                </a:solidFill>
                <a:latin typeface="Calibri"/>
                <a:ea typeface="DejaVu Sans"/>
              </a:rPr>
              <a:t>39</a:t>
            </a:fld>
            <a:endParaRPr b="0" lang="en-US" sz="1400" spc="-1" strike="noStrike">
              <a:latin typeface="Arial"/>
            </a:endParaRPr>
          </a:p>
        </p:txBody>
      </p:sp>
      <p:sp>
        <p:nvSpPr>
          <p:cNvPr id="270" name="CustomShape 3"/>
          <p:cNvSpPr/>
          <p:nvPr/>
        </p:nvSpPr>
        <p:spPr>
          <a:xfrm>
            <a:off x="2771640" y="1600200"/>
            <a:ext cx="626364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Bir sıralı (ordinal) tip, olası değerlerin pozitif tamsayılar kümesi ile ilişkilendirilebildiği veri tipidir. </a:t>
            </a:r>
            <a:endParaRPr b="0" lang="en-US" sz="2400" spc="-1" strike="noStrike">
              <a:latin typeface="Arial"/>
            </a:endParaRPr>
          </a:p>
          <a:p>
            <a:pPr>
              <a:lnSpc>
                <a:spcPct val="100000"/>
              </a:lnSpc>
              <a:spcBef>
                <a:spcPts val="700"/>
              </a:spcBef>
            </a:pP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Bir çok programlama dilinde kullanıcılar, </a:t>
            </a:r>
            <a:r>
              <a:rPr b="1" lang="tr-TR" sz="2400" spc="-1" strike="noStrike">
                <a:solidFill>
                  <a:srgbClr val="000000"/>
                </a:solidFill>
                <a:latin typeface="Calibri"/>
                <a:ea typeface="DejaVu Sans"/>
              </a:rPr>
              <a:t>sayılama</a:t>
            </a:r>
            <a:r>
              <a:rPr b="0" lang="tr-TR" sz="2400" spc="-1" strike="noStrike">
                <a:solidFill>
                  <a:srgbClr val="000000"/>
                </a:solidFill>
                <a:latin typeface="Calibri"/>
                <a:ea typeface="DejaVu Sans"/>
              </a:rPr>
              <a:t> (</a:t>
            </a:r>
            <a:r>
              <a:rPr b="0" i="1" lang="tr-TR" sz="2400" spc="-1" strike="noStrike">
                <a:solidFill>
                  <a:srgbClr val="000000"/>
                </a:solidFill>
                <a:latin typeface="Calibri"/>
                <a:ea typeface="DejaVu Sans"/>
              </a:rPr>
              <a:t>enumeration</a:t>
            </a:r>
            <a:r>
              <a:rPr b="0" lang="tr-TR" sz="2400" spc="-1" strike="noStrike">
                <a:solidFill>
                  <a:srgbClr val="000000"/>
                </a:solidFill>
                <a:latin typeface="Calibri"/>
                <a:ea typeface="DejaVu Sans"/>
              </a:rPr>
              <a:t>) ve </a:t>
            </a:r>
            <a:r>
              <a:rPr b="1" lang="tr-TR" sz="2400" spc="-1" strike="noStrike">
                <a:solidFill>
                  <a:srgbClr val="000000"/>
                </a:solidFill>
                <a:latin typeface="Calibri"/>
                <a:ea typeface="DejaVu Sans"/>
              </a:rPr>
              <a:t>altalan</a:t>
            </a:r>
            <a:r>
              <a:rPr b="0" lang="tr-TR" sz="2400" spc="-1" strike="noStrike">
                <a:solidFill>
                  <a:srgbClr val="000000"/>
                </a:solidFill>
                <a:latin typeface="Calibri"/>
                <a:ea typeface="DejaVu Sans"/>
              </a:rPr>
              <a:t> (</a:t>
            </a:r>
            <a:r>
              <a:rPr b="0" i="1" lang="tr-TR" sz="2400" spc="-1" strike="noStrike">
                <a:solidFill>
                  <a:srgbClr val="000000"/>
                </a:solidFill>
                <a:latin typeface="Calibri"/>
                <a:ea typeface="DejaVu Sans"/>
              </a:rPr>
              <a:t>subrange</a:t>
            </a:r>
            <a:r>
              <a:rPr b="0" lang="tr-TR" sz="2400" spc="-1" strike="noStrike">
                <a:solidFill>
                  <a:srgbClr val="000000"/>
                </a:solidFill>
                <a:latin typeface="Calibri"/>
                <a:ea typeface="DejaVu Sans"/>
              </a:rPr>
              <a:t>) olmak üzere iki tür sıralı tip tanımlayabilir. </a:t>
            </a:r>
            <a:endParaRPr b="0" lang="en-US" sz="2400" spc="-1" strike="noStrike">
              <a:latin typeface="Arial"/>
            </a:endParaRPr>
          </a:p>
          <a:p>
            <a:pPr>
              <a:lnSpc>
                <a:spcPct val="100000"/>
              </a:lnSpc>
              <a:spcBef>
                <a:spcPts val="700"/>
              </a:spcBef>
            </a:pP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Bu tip tanımlarındaki amaç, programcılara modellenen gerçek dünya nesnelerine karşı gelebilecek yeni tipler oluşturma olanağı sağlamaktır.</a:t>
            </a:r>
            <a:endParaRPr b="0" lang="en-US" sz="2400" spc="-1" strike="noStrike">
              <a:latin typeface="Arial"/>
            </a:endParaRPr>
          </a:p>
        </p:txBody>
      </p:sp>
      <p:pic>
        <p:nvPicPr>
          <p:cNvPr id="271" name="Picture 2" descr=""/>
          <p:cNvPicPr/>
          <p:nvPr/>
        </p:nvPicPr>
        <p:blipFill>
          <a:blip r:embed="rId1"/>
          <a:stretch/>
        </p:blipFill>
        <p:spPr>
          <a:xfrm>
            <a:off x="179640" y="1815120"/>
            <a:ext cx="2446920" cy="16084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6.1.GİRİŞ</a:t>
            </a:r>
            <a:endParaRPr b="0" lang="en-US" sz="4400" spc="-1" strike="noStrike">
              <a:latin typeface="Arial"/>
            </a:endParaRPr>
          </a:p>
        </p:txBody>
      </p:sp>
      <p:sp>
        <p:nvSpPr>
          <p:cNvPr id="144" name="CustomShape 2"/>
          <p:cNvSpPr/>
          <p:nvPr/>
        </p:nvSpPr>
        <p:spPr>
          <a:xfrm>
            <a:off x="2411640" y="1484640"/>
            <a:ext cx="673128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200" spc="-1" strike="noStrike">
                <a:solidFill>
                  <a:srgbClr val="000000"/>
                </a:solidFill>
                <a:latin typeface="Calibri"/>
                <a:ea typeface="DejaVu Sans"/>
              </a:rPr>
              <a:t>Bir problemin çözümü esnasında bilgisayarda tutulan, </a:t>
            </a:r>
            <a:r>
              <a:rPr b="0" lang="tr-TR" sz="2200" spc="-1" strike="noStrike" u="sng">
                <a:solidFill>
                  <a:srgbClr val="c9211e"/>
                </a:solidFill>
                <a:uFillTx/>
                <a:latin typeface="Calibri"/>
                <a:ea typeface="DejaVu Sans"/>
              </a:rPr>
              <a:t>CPU komutu</a:t>
            </a:r>
            <a:r>
              <a:rPr b="0" lang="tr-TR" sz="2200" spc="-1" strike="noStrike" u="sng">
                <a:solidFill>
                  <a:srgbClr val="000000"/>
                </a:solidFill>
                <a:uFillTx/>
                <a:latin typeface="Calibri"/>
                <a:ea typeface="DejaVu Sans"/>
              </a:rPr>
              <a:t> olmayan her türlü bilgiye </a:t>
            </a:r>
            <a:r>
              <a:rPr b="1" lang="tr-TR" sz="2200" spc="-1" strike="noStrike" u="sng">
                <a:solidFill>
                  <a:srgbClr val="000000"/>
                </a:solidFill>
                <a:uFillTx/>
                <a:latin typeface="Calibri"/>
                <a:ea typeface="DejaVu Sans"/>
              </a:rPr>
              <a:t>veri </a:t>
            </a:r>
            <a:r>
              <a:rPr b="0" lang="tr-TR" sz="2200" spc="-1" strike="noStrike" u="sng">
                <a:solidFill>
                  <a:srgbClr val="000000"/>
                </a:solidFill>
                <a:uFillTx/>
                <a:latin typeface="Calibri"/>
                <a:ea typeface="DejaVu Sans"/>
              </a:rPr>
              <a:t>denir.</a:t>
            </a:r>
            <a:endParaRPr b="0" lang="en-US" sz="2200" spc="-1" strike="noStrike">
              <a:latin typeface="Arial"/>
            </a:endParaRPr>
          </a:p>
          <a:p>
            <a:pPr>
              <a:lnSpc>
                <a:spcPct val="100000"/>
              </a:lnSpc>
              <a:spcBef>
                <a:spcPts val="700"/>
              </a:spcBef>
            </a:pPr>
            <a:endParaRPr b="0" lang="en-US" sz="2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200" spc="-1" strike="noStrike">
                <a:solidFill>
                  <a:srgbClr val="000000"/>
                </a:solidFill>
                <a:latin typeface="Calibri"/>
                <a:ea typeface="DejaVu Sans"/>
              </a:rPr>
              <a:t>Bir </a:t>
            </a:r>
            <a:r>
              <a:rPr b="1" lang="tr-TR" sz="2200" spc="-1" strike="noStrike">
                <a:solidFill>
                  <a:srgbClr val="000000"/>
                </a:solidFill>
                <a:latin typeface="Calibri"/>
                <a:ea typeface="DejaVu Sans"/>
              </a:rPr>
              <a:t>veri tipi</a:t>
            </a:r>
            <a:r>
              <a:rPr b="0" lang="tr-TR" sz="2200" spc="-1" strike="noStrike">
                <a:solidFill>
                  <a:srgbClr val="000000"/>
                </a:solidFill>
                <a:latin typeface="Calibri"/>
                <a:ea typeface="DejaVu Sans"/>
              </a:rPr>
              <a:t>, bir değerler kümesini ve bu değerler üzerindeki işlemleri tanımlar. </a:t>
            </a:r>
            <a:endParaRPr b="0" lang="en-US" sz="2200" spc="-1" strike="noStrike">
              <a:latin typeface="Arial"/>
            </a:endParaRPr>
          </a:p>
          <a:p>
            <a:pPr>
              <a:lnSpc>
                <a:spcPct val="100000"/>
              </a:lnSpc>
              <a:spcBef>
                <a:spcPts val="700"/>
              </a:spcBef>
            </a:pPr>
            <a:endParaRPr b="0" lang="en-US" sz="2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200" spc="-1" strike="noStrike">
                <a:solidFill>
                  <a:srgbClr val="000000"/>
                </a:solidFill>
                <a:latin typeface="Calibri"/>
                <a:ea typeface="DejaVu Sans"/>
              </a:rPr>
              <a:t>Bir programlama dilindeki veri tipleri, programlardaki ifade yeteneğini ve programların güvenilirliğini doğrudan etkiledikleri için, bir programlama dilinin değerlendirilmesinde önemli bir yer tutarlar. </a:t>
            </a:r>
            <a:endParaRPr b="0" lang="en-US" sz="2200" spc="-1" strike="noStrike">
              <a:latin typeface="Arial"/>
            </a:endParaRPr>
          </a:p>
          <a:p>
            <a:pPr>
              <a:lnSpc>
                <a:spcPct val="100000"/>
              </a:lnSpc>
              <a:spcBef>
                <a:spcPts val="700"/>
              </a:spcBef>
            </a:pPr>
            <a:endParaRPr b="0" lang="en-US" sz="22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200" spc="-1" strike="noStrike">
                <a:solidFill>
                  <a:srgbClr val="000000"/>
                </a:solidFill>
                <a:latin typeface="Calibri"/>
                <a:ea typeface="DejaVu Sans"/>
              </a:rPr>
              <a:t>İlkel</a:t>
            </a:r>
            <a:r>
              <a:rPr b="0" lang="tr-TR" sz="2200" spc="-1" strike="noStrike">
                <a:solidFill>
                  <a:srgbClr val="000000"/>
                </a:solidFill>
                <a:latin typeface="Calibri"/>
                <a:ea typeface="DejaVu Sans"/>
              </a:rPr>
              <a:t> (temel) ve </a:t>
            </a:r>
            <a:r>
              <a:rPr b="1" lang="tr-TR" sz="2200" spc="-1" strike="noStrike">
                <a:solidFill>
                  <a:srgbClr val="000000"/>
                </a:solidFill>
                <a:latin typeface="Calibri"/>
                <a:ea typeface="DejaVu Sans"/>
              </a:rPr>
              <a:t>yapısal</a:t>
            </a:r>
            <a:r>
              <a:rPr b="0" lang="tr-TR" sz="2200" spc="-1" strike="noStrike">
                <a:solidFill>
                  <a:srgbClr val="000000"/>
                </a:solidFill>
                <a:latin typeface="Calibri"/>
                <a:ea typeface="DejaVu Sans"/>
              </a:rPr>
              <a:t> veri tipleri arasındaki en önemli fark, ilkel veri tiplerinin başka veri tiplerini içermemesidir.</a:t>
            </a:r>
            <a:endParaRPr b="0" lang="en-US" sz="2200" spc="-1" strike="noStrike">
              <a:latin typeface="Arial"/>
            </a:endParaRPr>
          </a:p>
          <a:p>
            <a:pPr>
              <a:lnSpc>
                <a:spcPct val="100000"/>
              </a:lnSpc>
              <a:spcBef>
                <a:spcPts val="700"/>
              </a:spcBef>
            </a:pPr>
            <a:endParaRPr b="0" lang="en-US" sz="2200" spc="-1" strike="noStrike">
              <a:latin typeface="Arial"/>
            </a:endParaRPr>
          </a:p>
        </p:txBody>
      </p:sp>
      <p:sp>
        <p:nvSpPr>
          <p:cNvPr id="145"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3531691A-B260-4137-966A-84A4FEC2C031}" type="slidenum">
              <a:rPr b="1" lang="tr-TR" sz="1400" spc="-1" strike="noStrike">
                <a:solidFill>
                  <a:srgbClr val="ffffff"/>
                </a:solidFill>
                <a:latin typeface="Calibri"/>
                <a:ea typeface="DejaVu Sans"/>
              </a:rPr>
              <a:t>4</a:t>
            </a:fld>
            <a:endParaRPr b="0" lang="en-US" sz="1400" spc="-1" strike="noStrike">
              <a:latin typeface="Arial"/>
            </a:endParaRPr>
          </a:p>
        </p:txBody>
      </p:sp>
      <p:pic>
        <p:nvPicPr>
          <p:cNvPr id="146" name="Picture 2" descr=""/>
          <p:cNvPicPr/>
          <p:nvPr/>
        </p:nvPicPr>
        <p:blipFill>
          <a:blip r:embed="rId1"/>
          <a:stretch/>
        </p:blipFill>
        <p:spPr>
          <a:xfrm>
            <a:off x="142920" y="2143080"/>
            <a:ext cx="2345400" cy="31672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
        <p:nvSpPr>
          <p:cNvPr id="273"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9A9AC2D-3556-4FCB-A197-A14B334EF356}"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74"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1" lang="tr-TR" sz="2600" spc="-1" strike="noStrike">
                <a:solidFill>
                  <a:srgbClr val="000000"/>
                </a:solidFill>
                <a:latin typeface="Calibri"/>
                <a:ea typeface="DejaVu Sans"/>
              </a:rPr>
              <a:t>Enumeration (Sayılama) Tipleri</a:t>
            </a:r>
            <a:endParaRPr b="0" lang="en-US" sz="2600" spc="-1" strike="noStrike">
              <a:latin typeface="Arial"/>
            </a:endParaRPr>
          </a:p>
          <a:p>
            <a:pPr>
              <a:lnSpc>
                <a:spcPct val="100000"/>
              </a:lnSpc>
            </a:pP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1" lang="tr-TR" sz="2300" spc="-1" strike="noStrike">
                <a:solidFill>
                  <a:srgbClr val="000000"/>
                </a:solidFill>
                <a:latin typeface="Calibri"/>
                <a:ea typeface="DejaVu Sans"/>
              </a:rPr>
              <a:t>Sayılama</a:t>
            </a:r>
            <a:r>
              <a:rPr b="0" lang="tr-TR" sz="2300" spc="-1" strike="noStrike">
                <a:solidFill>
                  <a:srgbClr val="000000"/>
                </a:solidFill>
                <a:latin typeface="Calibri"/>
                <a:ea typeface="DejaVu Sans"/>
              </a:rPr>
              <a:t> (</a:t>
            </a:r>
            <a:r>
              <a:rPr b="0" i="1" lang="tr-TR" sz="2300" spc="-1" strike="noStrike">
                <a:solidFill>
                  <a:srgbClr val="000000"/>
                </a:solidFill>
                <a:latin typeface="Calibri"/>
                <a:ea typeface="DejaVu Sans"/>
              </a:rPr>
              <a:t>enumeration</a:t>
            </a:r>
            <a:r>
              <a:rPr b="0" lang="tr-TR" sz="2300" spc="-1" strike="noStrike">
                <a:solidFill>
                  <a:srgbClr val="000000"/>
                </a:solidFill>
                <a:latin typeface="Calibri"/>
                <a:ea typeface="DejaVu Sans"/>
              </a:rPr>
              <a:t>) </a:t>
            </a:r>
            <a:r>
              <a:rPr b="1" lang="tr-TR" sz="2300" spc="-1" strike="noStrike">
                <a:solidFill>
                  <a:srgbClr val="000000"/>
                </a:solidFill>
                <a:latin typeface="Calibri"/>
                <a:ea typeface="DejaVu Sans"/>
              </a:rPr>
              <a:t>tipi</a:t>
            </a:r>
            <a:r>
              <a:rPr b="0" lang="tr-TR" sz="2300" spc="-1" strike="noStrike">
                <a:solidFill>
                  <a:srgbClr val="000000"/>
                </a:solidFill>
                <a:latin typeface="Calibri"/>
                <a:ea typeface="DejaVu Sans"/>
              </a:rPr>
              <a:t>, </a:t>
            </a:r>
            <a:r>
              <a:rPr b="0" lang="tr-TR" sz="2300" spc="-1" strike="noStrike">
                <a:solidFill>
                  <a:srgbClr val="c9211e"/>
                </a:solidFill>
                <a:latin typeface="Calibri"/>
                <a:ea typeface="DejaVu Sans"/>
              </a:rPr>
              <a:t>gerçek hayattaki verilerin tamsayı</a:t>
            </a:r>
            <a:r>
              <a:rPr b="0" lang="tr-TR" sz="2300" spc="-1" strike="noStrike">
                <a:solidFill>
                  <a:srgbClr val="000000"/>
                </a:solidFill>
                <a:latin typeface="Calibri"/>
                <a:ea typeface="DejaVu Sans"/>
              </a:rPr>
              <a:t> (</a:t>
            </a:r>
            <a:r>
              <a:rPr b="0" i="1" lang="tr-TR" sz="2300" spc="-1" strike="noStrike">
                <a:solidFill>
                  <a:srgbClr val="000000"/>
                </a:solidFill>
                <a:latin typeface="Calibri"/>
                <a:ea typeface="DejaVu Sans"/>
              </a:rPr>
              <a:t>integer</a:t>
            </a:r>
            <a:r>
              <a:rPr b="0" lang="tr-TR" sz="2300" spc="-1" strike="noStrike">
                <a:solidFill>
                  <a:srgbClr val="000000"/>
                </a:solidFill>
                <a:latin typeface="Calibri"/>
                <a:ea typeface="DejaVu Sans"/>
              </a:rPr>
              <a:t>) veri tipine eşleştirilmesi için kullanılan veri tipidir.</a:t>
            </a:r>
            <a:endParaRPr b="0" lang="en-US" sz="2300" spc="-1" strike="noStrike">
              <a:latin typeface="Arial"/>
            </a:endParaRPr>
          </a:p>
          <a:p>
            <a:pPr>
              <a:lnSpc>
                <a:spcPct val="100000"/>
              </a:lnSpc>
            </a:pP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Bir sayılama tip tanımı, parantezler arasında yazılmış belirli sayıdaki isimden oluşur.</a:t>
            </a:r>
            <a:endParaRPr b="0" lang="en-US" sz="2300" spc="-1" strike="noStrike">
              <a:latin typeface="Arial"/>
            </a:endParaRPr>
          </a:p>
          <a:p>
            <a:pPr>
              <a:lnSpc>
                <a:spcPct val="100000"/>
              </a:lnSpc>
            </a:pP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Sayılama tipi, değişkenleri tamsayılarla ilişkilendirildiği için, bu tipteki değişkenler dizi indisleri olarak, </a:t>
            </a:r>
            <a:r>
              <a:rPr b="1" i="1" lang="tr-TR" sz="2300" spc="-1" strike="noStrike">
                <a:solidFill>
                  <a:srgbClr val="000000"/>
                </a:solidFill>
                <a:latin typeface="Calibri"/>
                <a:ea typeface="DejaVu Sans"/>
              </a:rPr>
              <a:t>for</a:t>
            </a:r>
            <a:r>
              <a:rPr b="0" lang="tr-TR" sz="2300" spc="-1" strike="noStrike">
                <a:solidFill>
                  <a:srgbClr val="000000"/>
                </a:solidFill>
                <a:latin typeface="Calibri"/>
                <a:ea typeface="DejaVu Sans"/>
              </a:rPr>
              <a:t> döngü değişkenleri olarak kullanılabilir. Benzer şekilde, iki sayılama tipinde değişken veya sabit ilişkisel işlemcilerle, tanımlamadaki sıralarına göre karşılaştırılabilir.</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 İLKEL VERİ TİPLERİ</a:t>
            </a:r>
            <a:endParaRPr b="0" lang="en-US" sz="4400" spc="-1" strike="noStrike">
              <a:latin typeface="Arial"/>
            </a:endParaRPr>
          </a:p>
        </p:txBody>
      </p:sp>
      <p:sp>
        <p:nvSpPr>
          <p:cNvPr id="27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78C7F03-3C4F-4DC2-A35D-43FFADC2E285}" type="slidenum">
              <a:rPr b="1" lang="tr-TR" sz="1400" spc="-1" strike="noStrike">
                <a:solidFill>
                  <a:srgbClr val="ffffff"/>
                </a:solidFill>
                <a:latin typeface="Calibri"/>
                <a:ea typeface="DejaVu Sans"/>
              </a:rPr>
              <a:t>40</a:t>
            </a:fld>
            <a:endParaRPr b="0" lang="en-US" sz="1400" spc="-1" strike="noStrike">
              <a:latin typeface="Arial"/>
            </a:endParaRPr>
          </a:p>
        </p:txBody>
      </p:sp>
      <p:sp>
        <p:nvSpPr>
          <p:cNvPr id="277"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1" lang="tr-TR" sz="2600" spc="-1" strike="noStrike">
                <a:solidFill>
                  <a:srgbClr val="000000"/>
                </a:solidFill>
                <a:latin typeface="Calibri"/>
                <a:ea typeface="DejaVu Sans"/>
              </a:rPr>
              <a:t>Enumeration (Sayılama) Tipleri</a:t>
            </a:r>
            <a:endParaRPr b="0" lang="en-US" sz="2600" spc="-1" strike="noStrike">
              <a:latin typeface="Arial"/>
            </a:endParaRPr>
          </a:p>
        </p:txBody>
      </p:sp>
      <p:pic>
        <p:nvPicPr>
          <p:cNvPr id="278" name="Picture 2" descr=""/>
          <p:cNvPicPr/>
          <p:nvPr/>
        </p:nvPicPr>
        <p:blipFill>
          <a:blip r:embed="rId1"/>
          <a:stretch/>
        </p:blipFill>
        <p:spPr>
          <a:xfrm>
            <a:off x="1184040" y="2277000"/>
            <a:ext cx="6771240" cy="1570680"/>
          </a:xfrm>
          <a:prstGeom prst="rect">
            <a:avLst/>
          </a:prstGeom>
          <a:ln>
            <a:noFill/>
          </a:ln>
        </p:spPr>
      </p:pic>
      <p:pic>
        <p:nvPicPr>
          <p:cNvPr id="279" name="Picture 3" descr=""/>
          <p:cNvPicPr/>
          <p:nvPr/>
        </p:nvPicPr>
        <p:blipFill>
          <a:blip r:embed="rId2"/>
          <a:stretch/>
        </p:blipFill>
        <p:spPr>
          <a:xfrm>
            <a:off x="1198440" y="3913200"/>
            <a:ext cx="6742800" cy="23230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
        <p:nvSpPr>
          <p:cNvPr id="28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34DF960-67CE-49B5-8071-C6BC369E21E3}"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82"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1" lang="tr-TR" sz="2600" spc="-1" strike="noStrike">
                <a:solidFill>
                  <a:srgbClr val="000000"/>
                </a:solidFill>
                <a:latin typeface="Calibri"/>
                <a:ea typeface="DejaVu Sans"/>
              </a:rPr>
              <a:t>Enumeration (Sayılama) Tipleri</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Pascal'daki type deyiminin benzeri olarak düşünülebilen C'deki enum yapısı ile yeni bir tip yaratılmaz. Bu yapının kullanımındaki amaç, bir dizi define kullanımı yerine daha anlaşılır bir yaklaşım sunmaktır.</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İsimlendirilmiş değerlerin </a:t>
            </a:r>
            <a:r>
              <a:rPr b="0" lang="tr-TR" sz="2300" spc="-1" strike="noStrike">
                <a:solidFill>
                  <a:srgbClr val="c9211e"/>
                </a:solidFill>
                <a:latin typeface="Calibri"/>
                <a:ea typeface="DejaVu Sans"/>
              </a:rPr>
              <a:t>hatırlanması kolay</a:t>
            </a:r>
            <a:r>
              <a:rPr b="0" lang="tr-TR" sz="2300" spc="-1" strike="noStrike">
                <a:solidFill>
                  <a:srgbClr val="000000"/>
                </a:solidFill>
                <a:latin typeface="Calibri"/>
                <a:ea typeface="DejaVu Sans"/>
              </a:rPr>
              <a:t> olduğu için, sayılama tipi kullanımı, programların okunabilirliğini ve güvenilirliğini artırır.</a:t>
            </a:r>
            <a:endParaRPr b="0" lang="en-US" sz="2300" spc="-1" strike="noStrike">
              <a:latin typeface="Arial"/>
            </a:endParaRPr>
          </a:p>
        </p:txBody>
      </p:sp>
      <p:pic>
        <p:nvPicPr>
          <p:cNvPr id="283" name="Picture 2" descr=""/>
          <p:cNvPicPr/>
          <p:nvPr/>
        </p:nvPicPr>
        <p:blipFill>
          <a:blip r:embed="rId1"/>
          <a:stretch/>
        </p:blipFill>
        <p:spPr>
          <a:xfrm>
            <a:off x="1403640" y="4743000"/>
            <a:ext cx="6191640" cy="15012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
        <p:nvSpPr>
          <p:cNvPr id="28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80DA0E79-4236-4ABB-BE8A-62DB2B8500F4}"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86"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lvl="1" marL="640080" indent="-273240">
              <a:lnSpc>
                <a:spcPct val="100000"/>
              </a:lnSpc>
              <a:spcBef>
                <a:spcPts val="550"/>
              </a:spcBef>
              <a:buClr>
                <a:srgbClr val="4f81bd"/>
              </a:buClr>
              <a:buSzPct val="70000"/>
              <a:buFont typeface="Wingdings 2" charset="2"/>
              <a:buChar char=""/>
            </a:pPr>
            <a:r>
              <a:rPr b="1" lang="tr-TR" sz="2600" spc="-1" strike="noStrike">
                <a:solidFill>
                  <a:srgbClr val="000000"/>
                </a:solidFill>
                <a:latin typeface="Calibri"/>
                <a:ea typeface="DejaVu Sans"/>
              </a:rPr>
              <a:t>Enumeration (Sayılama) Tipleri</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600" spc="-1" strike="noStrike">
                <a:solidFill>
                  <a:srgbClr val="000000"/>
                </a:solidFill>
                <a:latin typeface="Calibri"/>
                <a:ea typeface="DejaVu Sans"/>
              </a:rPr>
              <a:t>Pascal – sabitleri tekrar kullanılamaz; Dizilim indeksi, değişken, “case” seçicisi olarak kullanılabilirler. Karşılaştırılabilirler,  girdi, çıktı değeri olarak kullanılamaz.</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600" spc="-1" strike="noStrike">
                <a:solidFill>
                  <a:srgbClr val="000000"/>
                </a:solidFill>
                <a:latin typeface="Calibri"/>
                <a:ea typeface="DejaVu Sans"/>
              </a:rPr>
              <a:t>Ada – sabitler tekrar kullanılabilir (overloaded literals); kullanıldıkları bağlamda veya tip adından farkları anlaşılır (birinden biri). Pascal’daki gibi kullanılabilir, girdi çıktı değeri olabilirler. Tam sayılara zorlanmazlar.</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600" spc="-1" strike="noStrike">
                <a:solidFill>
                  <a:srgbClr val="000000"/>
                </a:solidFill>
                <a:latin typeface="Calibri"/>
                <a:ea typeface="DejaVu Sans"/>
              </a:rPr>
              <a:t>C ve C++ - Pascal gibi; ayrıca tam sayılar olarak girdi ve çıktı değişkeni olabilirler.</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600" spc="-1" strike="noStrike">
                <a:solidFill>
                  <a:srgbClr val="000000"/>
                </a:solidFill>
                <a:latin typeface="Calibri"/>
                <a:ea typeface="DejaVu Sans"/>
              </a:rPr>
              <a:t>C#, Java: C++ gibi. Ancak </a:t>
            </a:r>
            <a:r>
              <a:rPr b="0" lang="tr-TR" sz="2600" spc="-1" strike="noStrike">
                <a:solidFill>
                  <a:srgbClr val="c9211e"/>
                </a:solidFill>
                <a:latin typeface="Calibri"/>
                <a:ea typeface="DejaVu Sans"/>
              </a:rPr>
              <a:t>tam sayılara zorlanmaz</a:t>
            </a:r>
            <a:r>
              <a:rPr b="0" lang="tr-TR" sz="2600" spc="-1" strike="noStrike">
                <a:solidFill>
                  <a:srgbClr val="000000"/>
                </a:solidFill>
                <a:latin typeface="Calibri"/>
                <a:ea typeface="DejaVu Sans"/>
              </a:rPr>
              <a:t>lar.</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600" spc="-1" strike="noStrike">
                <a:solidFill>
                  <a:srgbClr val="000000"/>
                </a:solidFill>
                <a:latin typeface="Calibri"/>
                <a:ea typeface="DejaVu Sans"/>
              </a:rPr>
              <a:t>Örnek: enum days {mon, tue, wed, thu, fri, sat, sun};</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D6E65601-908E-4561-9E14-50017B6DB9DE}" type="slidenum">
              <a:rPr b="1" lang="tr-TR" sz="1400" spc="-1" strike="noStrike">
                <a:solidFill>
                  <a:srgbClr val="ffffff"/>
                </a:solidFill>
                <a:latin typeface="Calibri"/>
                <a:ea typeface="DejaVu Sans"/>
              </a:rPr>
              <a:t>43</a:t>
            </a:fld>
            <a:endParaRPr b="0" lang="en-US" sz="1400" spc="-1" strike="noStrike">
              <a:latin typeface="Arial"/>
            </a:endParaRPr>
          </a:p>
        </p:txBody>
      </p:sp>
      <p:sp>
        <p:nvSpPr>
          <p:cNvPr id="288"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lvl="1" marL="320040" indent="-318960">
              <a:lnSpc>
                <a:spcPct val="100000"/>
              </a:lnSpc>
              <a:spcBef>
                <a:spcPts val="700"/>
              </a:spcBef>
              <a:buClr>
                <a:srgbClr val="c0504d"/>
              </a:buClr>
              <a:buSzPct val="60000"/>
              <a:buFont typeface="Wingdings" charset="2"/>
              <a:buChar char=""/>
            </a:pPr>
            <a:r>
              <a:rPr b="1" lang="tr-TR" sz="2600" spc="-1" strike="noStrike">
                <a:solidFill>
                  <a:srgbClr val="000000"/>
                </a:solidFill>
                <a:latin typeface="Calibri"/>
                <a:ea typeface="DejaVu Sans"/>
              </a:rPr>
              <a:t>Enumeration (Sayılama) Tipleri</a:t>
            </a:r>
            <a:endParaRPr b="0" lang="en-US" sz="26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Tasarım Problemi</a:t>
            </a:r>
            <a:r>
              <a:rPr b="0" lang="en-US" sz="2900" spc="-1" strike="noStrike">
                <a:solidFill>
                  <a:srgbClr val="000000"/>
                </a:solidFill>
                <a:latin typeface="Calibri"/>
                <a:ea typeface="DejaVu Sans"/>
              </a:rPr>
              <a:t>: </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Bir sembolik sabitin</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birden fazla tip</a:t>
            </a:r>
            <a:r>
              <a:rPr b="0" lang="en-US" sz="2600" spc="-1" strike="noStrike">
                <a:solidFill>
                  <a:srgbClr val="000000"/>
                </a:solidFill>
                <a:latin typeface="Calibri"/>
                <a:ea typeface="DejaVu Sans"/>
              </a:rPr>
              <a:t> tanım</a:t>
            </a:r>
            <a:r>
              <a:rPr b="0" lang="tr-TR" sz="2600" spc="-1" strike="noStrike">
                <a:solidFill>
                  <a:srgbClr val="000000"/>
                </a:solidFill>
                <a:latin typeface="Calibri"/>
                <a:ea typeface="DejaVu Sans"/>
              </a:rPr>
              <a:t>laması içinde yer almasına izin verilmeli midir</a:t>
            </a:r>
            <a:r>
              <a:rPr b="0" lang="en-US" sz="2600" spc="-1" strike="noStrike">
                <a:solidFill>
                  <a:srgbClr val="000000"/>
                </a:solidFill>
                <a:latin typeface="Calibri"/>
                <a:ea typeface="DejaVu Sans"/>
              </a:rPr>
              <a:t>?</a:t>
            </a:r>
            <a:r>
              <a:rPr b="0" lang="tr-TR" sz="2600" spc="-1" strike="noStrike">
                <a:solidFill>
                  <a:srgbClr val="000000"/>
                </a:solidFill>
                <a:latin typeface="Calibri"/>
                <a:ea typeface="DejaVu Sans"/>
              </a:rPr>
              <a:t> Eğer böyle ise o sabitin ortaya çıkmasının tipi nasıl kontrol edilir?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Sayım listesi değerleri tamsayıya zorlanır mı?</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Diğer bir tip bir sayma tipine zorlanır mı?  </a:t>
            </a:r>
            <a:endParaRPr b="0" lang="en-US" sz="2600" spc="-1" strike="noStrike">
              <a:latin typeface="Arial"/>
            </a:endParaRPr>
          </a:p>
          <a:p>
            <a:pPr>
              <a:lnSpc>
                <a:spcPct val="100000"/>
              </a:lnSpc>
              <a:spcBef>
                <a:spcPts val="700"/>
              </a:spcBef>
            </a:pPr>
            <a:endParaRPr b="0" lang="en-US" sz="2600" spc="-1" strike="noStrike">
              <a:latin typeface="Arial"/>
            </a:endParaRPr>
          </a:p>
        </p:txBody>
      </p:sp>
      <p:sp>
        <p:nvSpPr>
          <p:cNvPr id="289" name="CustomShape 3"/>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12720" y="1600200"/>
            <a:ext cx="8152200" cy="5256720"/>
          </a:xfrm>
          <a:prstGeom prst="rect">
            <a:avLst/>
          </a:prstGeom>
          <a:noFill/>
          <a:ln>
            <a:noFill/>
          </a:ln>
        </p:spPr>
        <p:style>
          <a:lnRef idx="0"/>
          <a:fillRef idx="0"/>
          <a:effectRef idx="0"/>
          <a:fontRef idx="minor"/>
        </p:style>
        <p:txBody>
          <a:bodyPr lIns="90000" rIns="90000" tIns="45000" bIns="45000">
            <a:normAutofit/>
          </a:bodyPr>
          <a:p>
            <a:pPr lvl="1" marL="320040" indent="-318960">
              <a:lnSpc>
                <a:spcPct val="100000"/>
              </a:lnSpc>
              <a:spcBef>
                <a:spcPts val="700"/>
              </a:spcBef>
              <a:buClr>
                <a:srgbClr val="c0504d"/>
              </a:buClr>
              <a:buSzPct val="60000"/>
              <a:buFont typeface="Wingdings" charset="2"/>
              <a:buChar char=""/>
            </a:pPr>
            <a:r>
              <a:rPr b="1" lang="tr-TR" sz="2600" spc="-1" strike="noStrike">
                <a:solidFill>
                  <a:srgbClr val="000000"/>
                </a:solidFill>
                <a:latin typeface="Calibri"/>
                <a:ea typeface="DejaVu Sans"/>
              </a:rPr>
              <a:t>Enumeration (Sayılama) Tipleri Değerlendirmesi</a:t>
            </a:r>
            <a:endParaRPr b="0" lang="en-US" sz="26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c9211e"/>
                </a:solidFill>
                <a:latin typeface="Calibri"/>
                <a:ea typeface="DejaVu Sans"/>
              </a:rPr>
              <a:t>Okunabilirliğe</a:t>
            </a:r>
            <a:r>
              <a:rPr b="0" lang="tr-TR" sz="2900" spc="-1" strike="noStrike">
                <a:solidFill>
                  <a:srgbClr val="000000"/>
                </a:solidFill>
                <a:latin typeface="Calibri"/>
                <a:ea typeface="DejaVu Sans"/>
              </a:rPr>
              <a:t> yardım</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örneğin, bir sayı olarak bir renk koduna gerek yoktur.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Güvenilirliğe yardım</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örneğin</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derleyici aşağıdakileri kontrol edebilir</a:t>
            </a:r>
            <a:r>
              <a:rPr b="0" lang="en-US" sz="2900" spc="-1" strike="noStrike">
                <a:solidFill>
                  <a:srgbClr val="000000"/>
                </a:solidFill>
                <a:latin typeface="Calibri"/>
                <a:ea typeface="DejaVu Sans"/>
              </a:rPr>
              <a:t>: </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İşlemleri </a:t>
            </a:r>
            <a:r>
              <a:rPr b="0" lang="en-US" sz="2600" spc="-1" strike="noStrike">
                <a:solidFill>
                  <a:srgbClr val="000000"/>
                </a:solidFill>
                <a:latin typeface="Calibri"/>
                <a:ea typeface="DejaVu Sans"/>
              </a:rPr>
              <a:t>(</a:t>
            </a:r>
            <a:r>
              <a:rPr b="0" lang="tr-TR" sz="2600" spc="-1" strike="noStrike">
                <a:solidFill>
                  <a:srgbClr val="000000"/>
                </a:solidFill>
                <a:latin typeface="Calibri"/>
                <a:ea typeface="DejaVu Sans"/>
              </a:rPr>
              <a:t>Renk eklenmesine izin vermez</a:t>
            </a:r>
            <a:r>
              <a:rPr b="0" lang="en-US" sz="2600" spc="-1" strike="noStrike">
                <a:solidFill>
                  <a:srgbClr val="000000"/>
                </a:solidFill>
                <a:latin typeface="Calibri"/>
                <a:ea typeface="DejaVu Sans"/>
              </a:rPr>
              <a:t>) </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Sayım listesi değişkeninin dışından bir değer atanmasına izin vermez</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Ada, C# </a:t>
            </a:r>
            <a:r>
              <a:rPr b="0" lang="tr-TR" sz="2600" spc="-1" strike="noStrike">
                <a:solidFill>
                  <a:srgbClr val="000000"/>
                </a:solidFill>
                <a:latin typeface="Calibri"/>
                <a:ea typeface="DejaVu Sans"/>
              </a:rPr>
              <a:t>ve</a:t>
            </a:r>
            <a:r>
              <a:rPr b="0" lang="en-US" sz="2600" spc="-1" strike="noStrike">
                <a:solidFill>
                  <a:srgbClr val="000000"/>
                </a:solidFill>
                <a:latin typeface="Calibri"/>
                <a:ea typeface="DejaVu Sans"/>
              </a:rPr>
              <a:t> Java 5.0</a:t>
            </a:r>
            <a:r>
              <a:rPr b="0" lang="tr-TR" sz="2600" spc="-1" strike="noStrike">
                <a:solidFill>
                  <a:srgbClr val="000000"/>
                </a:solidFill>
                <a:latin typeface="Calibri"/>
                <a:ea typeface="DejaVu Sans"/>
              </a:rPr>
              <a:t>;</a:t>
            </a:r>
            <a:r>
              <a:rPr b="0" lang="en-US" sz="2600" spc="-1" strike="noStrike">
                <a:solidFill>
                  <a:srgbClr val="000000"/>
                </a:solidFill>
                <a:latin typeface="Calibri"/>
                <a:ea typeface="DejaVu Sans"/>
              </a:rPr>
              <a:t> C++</a:t>
            </a:r>
            <a:r>
              <a:rPr b="0" lang="tr-TR" sz="2600" spc="-1" strike="noStrike">
                <a:solidFill>
                  <a:srgbClr val="000000"/>
                </a:solidFill>
                <a:latin typeface="Calibri"/>
                <a:ea typeface="DejaVu Sans"/>
              </a:rPr>
              <a:t>’tan daha iyi sayım listesi desteği sağlar.</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Çünkü bu dillerdeki sayım listesi değişkenleri tamsayı tiplere zorlanmaz.</a:t>
            </a:r>
            <a:endParaRPr b="0" lang="en-US" sz="2600" spc="-1" strike="noStrike">
              <a:latin typeface="Arial"/>
            </a:endParaRPr>
          </a:p>
        </p:txBody>
      </p:sp>
      <p:sp>
        <p:nvSpPr>
          <p:cNvPr id="291" name="CustomShape 2"/>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6.2.5. Kullanıcı Tanımlı Sıralı Tipler</a:t>
            </a:r>
            <a:endParaRPr b="0" lang="en-US" sz="4400" spc="-1" strike="noStrike">
              <a:latin typeface="Arial"/>
            </a:endParaRPr>
          </a:p>
        </p:txBody>
      </p:sp>
      <p:sp>
        <p:nvSpPr>
          <p:cNvPr id="292"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DD101F45-6D32-4129-8BED-093C0569DF8A}" type="slidenum">
              <a:rPr b="1" lang="tr-TR" sz="1400" spc="-1" strike="noStrike">
                <a:solidFill>
                  <a:srgbClr val="ffffff"/>
                </a:solidFill>
                <a:latin typeface="Calibri"/>
                <a:ea typeface="DejaVu Sans"/>
              </a:rPr>
              <a:t>45</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enum</a:t>
            </a:r>
            <a:endParaRPr b="0" lang="en-US" sz="4400" spc="-1" strike="noStrike">
              <a:latin typeface="Arial"/>
            </a:endParaRPr>
          </a:p>
        </p:txBody>
      </p:sp>
      <p:sp>
        <p:nvSpPr>
          <p:cNvPr id="29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1B090CF4-12C8-46A9-BAAC-1F6241AAE815}" type="slidenum">
              <a:rPr b="1" lang="tr-TR" sz="1400" spc="-1" strike="noStrike">
                <a:solidFill>
                  <a:srgbClr val="ffffff"/>
                </a:solidFill>
                <a:latin typeface="Calibri"/>
                <a:ea typeface="DejaVu Sans"/>
              </a:rPr>
              <a:t>45</a:t>
            </a:fld>
            <a:endParaRPr b="0" lang="en-US" sz="1400" spc="-1" strike="noStrike">
              <a:latin typeface="Arial"/>
            </a:endParaRPr>
          </a:p>
        </p:txBody>
      </p:sp>
      <p:pic>
        <p:nvPicPr>
          <p:cNvPr id="295" name="İçerik Yer Tutucusu 4" descr=""/>
          <p:cNvPicPr/>
          <p:nvPr/>
        </p:nvPicPr>
        <p:blipFill>
          <a:blip r:embed="rId1"/>
          <a:stretch/>
        </p:blipFill>
        <p:spPr>
          <a:xfrm>
            <a:off x="635040" y="1628640"/>
            <a:ext cx="6218640" cy="2380320"/>
          </a:xfrm>
          <a:prstGeom prst="rect">
            <a:avLst/>
          </a:prstGeom>
          <a:ln>
            <a:noFill/>
          </a:ln>
        </p:spPr>
      </p:pic>
      <p:pic>
        <p:nvPicPr>
          <p:cNvPr id="296" name="Resim 5" descr=""/>
          <p:cNvPicPr/>
          <p:nvPr/>
        </p:nvPicPr>
        <p:blipFill>
          <a:blip r:embed="rId2"/>
          <a:stretch/>
        </p:blipFill>
        <p:spPr>
          <a:xfrm>
            <a:off x="639360" y="4452480"/>
            <a:ext cx="4399560" cy="4561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6.3. YAPISAL VERİ TİPLERİ</a:t>
            </a:r>
            <a:endParaRPr b="0" lang="en-US" sz="4400" spc="-1" strike="noStrike">
              <a:latin typeface="Arial"/>
            </a:endParaRPr>
          </a:p>
        </p:txBody>
      </p:sp>
      <p:sp>
        <p:nvSpPr>
          <p:cNvPr id="29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3EEC9A97-562D-4131-BFFB-DAE20D06AECC}"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299"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Yapısal </a:t>
            </a:r>
            <a:r>
              <a:rPr b="0" lang="tr-TR" sz="2900" spc="-1" strike="noStrike">
                <a:solidFill>
                  <a:srgbClr val="000000"/>
                </a:solidFill>
                <a:latin typeface="Calibri"/>
                <a:ea typeface="DejaVu Sans"/>
              </a:rPr>
              <a:t>(</a:t>
            </a:r>
            <a:r>
              <a:rPr b="0" i="1" lang="tr-TR" sz="2900" spc="-1" strike="noStrike">
                <a:solidFill>
                  <a:srgbClr val="000000"/>
                </a:solidFill>
                <a:latin typeface="Calibri"/>
                <a:ea typeface="DejaVu Sans"/>
              </a:rPr>
              <a:t>structured</a:t>
            </a:r>
            <a:r>
              <a:rPr b="0" lang="tr-TR" sz="2900" spc="-1" strike="noStrike">
                <a:solidFill>
                  <a:srgbClr val="000000"/>
                </a:solidFill>
                <a:latin typeface="Calibri"/>
                <a:ea typeface="DejaVu Sans"/>
              </a:rPr>
              <a:t>) tipler ilkel tiplerden oluşur ve bellekte bir dizi yerleşimde saklanırlar</a:t>
            </a:r>
            <a:r>
              <a:rPr b="1" lang="tr-TR" sz="2900" spc="-1" strike="noStrike">
                <a:solidFill>
                  <a:srgbClr val="000000"/>
                </a:solidFill>
                <a:latin typeface="Calibri"/>
                <a:ea typeface="DejaVu Sans"/>
              </a:rPr>
              <a:t>. Diziler, kayıtlar ve göstergeler</a:t>
            </a:r>
            <a:r>
              <a:rPr b="0" lang="tr-TR" sz="2900" spc="-1" strike="noStrike">
                <a:solidFill>
                  <a:srgbClr val="000000"/>
                </a:solidFill>
                <a:latin typeface="Calibri"/>
                <a:ea typeface="DejaVu Sans"/>
              </a:rPr>
              <a:t> yapısal veri tiplerini oluşturmaktadır.</a:t>
            </a:r>
            <a:endParaRPr b="0" lang="en-US" sz="2900" spc="-1" strike="noStrike">
              <a:latin typeface="Arial"/>
            </a:endParaRPr>
          </a:p>
        </p:txBody>
      </p:sp>
      <p:pic>
        <p:nvPicPr>
          <p:cNvPr id="300" name="Picture 2" descr=""/>
          <p:cNvPicPr/>
          <p:nvPr/>
        </p:nvPicPr>
        <p:blipFill>
          <a:blip r:embed="rId1"/>
          <a:stretch/>
        </p:blipFill>
        <p:spPr>
          <a:xfrm>
            <a:off x="1200240" y="3399120"/>
            <a:ext cx="6742800" cy="15800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4400" spc="-1" strike="noStrike">
                <a:solidFill>
                  <a:srgbClr val="1f497d"/>
                </a:solidFill>
                <a:latin typeface="Calibri"/>
                <a:ea typeface="DejaVu Sans"/>
              </a:rPr>
              <a:t>6.3.1. Diziler (Arrays)</a:t>
            </a:r>
            <a:endParaRPr b="0" lang="en-US" sz="4400" spc="-1" strike="noStrike">
              <a:latin typeface="Arial"/>
            </a:endParaRPr>
          </a:p>
        </p:txBody>
      </p:sp>
      <p:sp>
        <p:nvSpPr>
          <p:cNvPr id="30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B2613E8F-17FC-4B87-AB77-89323EDAA12C}" type="slidenum">
              <a:rPr b="1" lang="tr-TR" sz="1400" spc="-1" strike="noStrike">
                <a:solidFill>
                  <a:srgbClr val="ffffff"/>
                </a:solidFill>
                <a:latin typeface="Calibri"/>
                <a:ea typeface="DejaVu Sans"/>
              </a:rPr>
              <a:t>48</a:t>
            </a:fld>
            <a:endParaRPr b="0" lang="en-US" sz="1400" spc="-1" strike="noStrike">
              <a:latin typeface="Arial"/>
            </a:endParaRPr>
          </a:p>
        </p:txBody>
      </p:sp>
      <p:sp>
        <p:nvSpPr>
          <p:cNvPr id="303"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3200" spc="-1" strike="noStrike">
                <a:solidFill>
                  <a:srgbClr val="000000"/>
                </a:solidFill>
                <a:latin typeface="Calibri"/>
                <a:ea typeface="DejaVu Sans"/>
              </a:rPr>
              <a:t>Diziler (Arrays)</a:t>
            </a:r>
            <a:endParaRPr b="0" lang="en-US" sz="32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Bir</a:t>
            </a:r>
            <a:r>
              <a:rPr b="0" lang="en-US" sz="3200" spc="-1" strike="noStrike">
                <a:solidFill>
                  <a:srgbClr val="000000"/>
                </a:solidFill>
                <a:latin typeface="Calibri"/>
                <a:ea typeface="DejaVu Sans"/>
              </a:rPr>
              <a:t> </a:t>
            </a:r>
            <a:r>
              <a:rPr b="0" lang="tr-TR" sz="3200" spc="-1" strike="noStrike">
                <a:solidFill>
                  <a:srgbClr val="c0504d"/>
                </a:solidFill>
                <a:latin typeface="Calibri"/>
                <a:ea typeface="DejaVu Sans"/>
              </a:rPr>
              <a:t>dizi, </a:t>
            </a:r>
            <a:r>
              <a:rPr b="1" lang="tr-TR" sz="3200" spc="-1" strike="noStrike">
                <a:solidFill>
                  <a:srgbClr val="000000"/>
                </a:solidFill>
                <a:latin typeface="Calibri"/>
                <a:ea typeface="DejaVu Sans"/>
              </a:rPr>
              <a:t>homojen</a:t>
            </a:r>
            <a:r>
              <a:rPr b="0" lang="tr-TR" sz="3200" spc="-1" strike="noStrike">
                <a:solidFill>
                  <a:srgbClr val="000000"/>
                </a:solidFill>
                <a:latin typeface="Calibri"/>
                <a:ea typeface="DejaVu Sans"/>
              </a:rPr>
              <a:t> veri elemanlarının bir kümesidir,</a:t>
            </a:r>
            <a:r>
              <a:rPr b="0" lang="tr-TR" sz="3200" spc="-1" strike="noStrike">
                <a:solidFill>
                  <a:srgbClr val="c0504d"/>
                </a:solidFill>
                <a:latin typeface="Calibri"/>
                <a:ea typeface="DejaVu Sans"/>
              </a:rPr>
              <a:t> </a:t>
            </a:r>
            <a:r>
              <a:rPr b="0" lang="tr-TR" sz="3200" spc="-1" strike="noStrike">
                <a:solidFill>
                  <a:srgbClr val="000000"/>
                </a:solidFill>
                <a:latin typeface="Calibri"/>
                <a:ea typeface="DejaVu Sans"/>
              </a:rPr>
              <a:t>elemanlardan her biri kümedeki </a:t>
            </a:r>
            <a:r>
              <a:rPr b="0" lang="tr-TR" sz="3200" spc="-1" strike="noStrike">
                <a:solidFill>
                  <a:srgbClr val="ff0000"/>
                </a:solidFill>
                <a:latin typeface="Calibri"/>
                <a:ea typeface="DejaVu Sans"/>
              </a:rPr>
              <a:t>birinci elemana </a:t>
            </a:r>
            <a:r>
              <a:rPr b="0" lang="tr-TR" sz="3200" spc="-1" strike="noStrike">
                <a:solidFill>
                  <a:srgbClr val="000000"/>
                </a:solidFill>
                <a:latin typeface="Calibri"/>
                <a:ea typeface="DejaVu Sans"/>
              </a:rPr>
              <a:t>göre olan pozisyonuyla tanımlanır.</a:t>
            </a:r>
            <a:endParaRPr b="0" lang="en-US" sz="32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800" spc="-1" strike="noStrike">
                <a:solidFill>
                  <a:srgbClr val="000000"/>
                </a:solidFill>
                <a:latin typeface="Calibri"/>
                <a:ea typeface="DejaVu Sans"/>
              </a:rPr>
              <a:t>Örnek: C:  int aa[4][3][7];</a:t>
            </a:r>
            <a:endParaRPr b="0" lang="en-US" sz="28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800" spc="-1" strike="noStrike">
                <a:solidFill>
                  <a:srgbClr val="000000"/>
                </a:solidFill>
                <a:latin typeface="Calibri"/>
                <a:ea typeface="DejaVu Sans"/>
              </a:rPr>
              <a:t>sum += aa[i][j][k];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6.3.1.1. Dizi indisleme</a:t>
            </a:r>
            <a:endParaRPr b="0" lang="en-US" sz="4400" spc="-1" strike="noStrike">
              <a:latin typeface="Arial"/>
            </a:endParaRPr>
          </a:p>
        </p:txBody>
      </p:sp>
      <p:sp>
        <p:nvSpPr>
          <p:cNvPr id="30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828A6E8-873D-4FF9-9095-881F1C6DE992}" type="slidenum">
              <a:rPr b="1" lang="tr-TR" sz="1400" spc="-1" strike="noStrike">
                <a:solidFill>
                  <a:srgbClr val="ffffff"/>
                </a:solidFill>
                <a:latin typeface="Calibri"/>
                <a:ea typeface="DejaVu Sans"/>
              </a:rPr>
              <a:t>48</a:t>
            </a:fld>
            <a:endParaRPr b="0" lang="en-US" sz="1400" spc="-1" strike="noStrike">
              <a:latin typeface="Arial"/>
            </a:endParaRPr>
          </a:p>
        </p:txBody>
      </p:sp>
      <p:sp>
        <p:nvSpPr>
          <p:cNvPr id="306"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İndisleme</a:t>
            </a:r>
            <a:r>
              <a:rPr b="0" lang="tr-TR" sz="2400" spc="-1" strike="noStrike">
                <a:solidFill>
                  <a:srgbClr val="000000"/>
                </a:solidFill>
                <a:latin typeface="Calibri"/>
                <a:ea typeface="DejaVu Sans"/>
              </a:rPr>
              <a:t>, indisler (subscripting) ile dizi elemanlarını birbirlerine eşler.</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array_name (index_value_list) →  an element</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400" spc="-1" strike="noStrike">
                <a:solidFill>
                  <a:srgbClr val="000000"/>
                </a:solidFill>
                <a:latin typeface="Calibri"/>
                <a:ea typeface="DejaVu Sans"/>
              </a:rPr>
              <a:t>İndis sözdizimi (syntax):</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FORTRAN, PL/I, Ada </a:t>
            </a:r>
            <a:r>
              <a:rPr b="0" lang="tr-TR" sz="2000" spc="-1" strike="noStrike">
                <a:solidFill>
                  <a:srgbClr val="ff0000"/>
                </a:solidFill>
                <a:latin typeface="Calibri"/>
                <a:ea typeface="DejaVu Sans"/>
              </a:rPr>
              <a:t>parantez ( )</a:t>
            </a:r>
            <a:r>
              <a:rPr b="0" lang="tr-TR" sz="2000" spc="-1" strike="noStrike">
                <a:solidFill>
                  <a:srgbClr val="000000"/>
                </a:solidFill>
                <a:latin typeface="Calibri"/>
                <a:ea typeface="DejaVu Sans"/>
              </a:rPr>
              <a:t> kullanır</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Birçok diğer diller  </a:t>
            </a:r>
            <a:r>
              <a:rPr b="0" lang="tr-TR" sz="2000" spc="-1" strike="noStrike">
                <a:solidFill>
                  <a:srgbClr val="ff0000"/>
                </a:solidFill>
                <a:latin typeface="Calibri"/>
                <a:ea typeface="DejaVu Sans"/>
              </a:rPr>
              <a:t>kare parantez [ ] </a:t>
            </a:r>
            <a:r>
              <a:rPr b="0" lang="tr-TR" sz="2000" spc="-1" strike="noStrike">
                <a:solidFill>
                  <a:srgbClr val="000000"/>
                </a:solidFill>
                <a:latin typeface="Calibri"/>
                <a:ea typeface="DejaVu Sans"/>
              </a:rPr>
              <a:t>kullanır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Dizi indis tipleri:</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FORTRAN, C, C#, Java – sadece “integer”</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Pascal – Her türlü sıralı tip (integer, boolean, char, enum)</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000" spc="-1" strike="noStrike">
                <a:solidFill>
                  <a:srgbClr val="000000"/>
                </a:solidFill>
                <a:latin typeface="Calibri"/>
                <a:ea typeface="DejaVu Sans"/>
              </a:rPr>
              <a:t>Ada – integer veya enum (boolean ve char dahil)</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 İLKEL VERİ TİPLERİ</a:t>
            </a:r>
            <a:endParaRPr b="0" lang="en-US" sz="4400" spc="-1" strike="noStrike">
              <a:latin typeface="Arial"/>
            </a:endParaRPr>
          </a:p>
        </p:txBody>
      </p:sp>
      <p:sp>
        <p:nvSpPr>
          <p:cNvPr id="148" name="CustomShape 2"/>
          <p:cNvSpPr/>
          <p:nvPr/>
        </p:nvSpPr>
        <p:spPr>
          <a:xfrm>
            <a:off x="2594880" y="1600200"/>
            <a:ext cx="6548040" cy="463608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600" spc="-1" strike="noStrike">
                <a:solidFill>
                  <a:srgbClr val="000000"/>
                </a:solidFill>
                <a:latin typeface="Calibri"/>
                <a:ea typeface="DejaVu Sans"/>
              </a:rPr>
              <a:t>Başka veri tipleri aracılığıyla tanımlanmayan veri tiplerine</a:t>
            </a:r>
            <a:r>
              <a:rPr b="1" lang="tr-TR" sz="2600" spc="-1" strike="noStrike">
                <a:solidFill>
                  <a:srgbClr val="000000"/>
                </a:solidFill>
                <a:latin typeface="Calibri"/>
                <a:ea typeface="DejaVu Sans"/>
              </a:rPr>
              <a:t> </a:t>
            </a:r>
            <a:r>
              <a:rPr b="1" lang="tr-TR" sz="2600" spc="-1" strike="noStrike">
                <a:solidFill>
                  <a:srgbClr val="ffffff"/>
                </a:solidFill>
                <a:latin typeface="Calibri"/>
                <a:ea typeface="DejaVu Sans"/>
              </a:rPr>
              <a:t>-</a:t>
            </a:r>
            <a:r>
              <a:rPr b="1" lang="tr-TR" sz="2600" spc="-1" strike="noStrike">
                <a:solidFill>
                  <a:srgbClr val="000000"/>
                </a:solidFill>
                <a:latin typeface="Calibri"/>
                <a:ea typeface="DejaVu Sans"/>
              </a:rPr>
              <a:t>ilkel </a:t>
            </a:r>
            <a:r>
              <a:rPr b="0" lang="tr-TR" sz="2600" spc="-1" strike="noStrike">
                <a:solidFill>
                  <a:srgbClr val="000000"/>
                </a:solidFill>
                <a:latin typeface="Calibri"/>
                <a:ea typeface="DejaVu Sans"/>
              </a:rPr>
              <a:t>(</a:t>
            </a:r>
            <a:r>
              <a:rPr b="0" i="1" lang="tr-TR" sz="2600" spc="-1" strike="noStrike">
                <a:solidFill>
                  <a:srgbClr val="000000"/>
                </a:solidFill>
                <a:latin typeface="Calibri"/>
                <a:ea typeface="DejaVu Sans"/>
              </a:rPr>
              <a:t>primitive</a:t>
            </a:r>
            <a:r>
              <a:rPr b="0" lang="tr-TR" sz="2600" spc="-1" strike="noStrike">
                <a:solidFill>
                  <a:srgbClr val="000000"/>
                </a:solidFill>
                <a:latin typeface="Calibri"/>
                <a:ea typeface="DejaVu Sans"/>
              </a:rPr>
              <a:t>) </a:t>
            </a:r>
            <a:r>
              <a:rPr b="1" lang="tr-TR" sz="2600" spc="-1" strike="noStrike">
                <a:solidFill>
                  <a:srgbClr val="000000"/>
                </a:solidFill>
                <a:latin typeface="Calibri"/>
                <a:ea typeface="DejaVu Sans"/>
              </a:rPr>
              <a:t>veri tipleri</a:t>
            </a:r>
            <a:r>
              <a:rPr b="0" lang="tr-TR" sz="2600" spc="-1" strike="noStrike">
                <a:solidFill>
                  <a:srgbClr val="000000"/>
                </a:solidFill>
                <a:latin typeface="Calibri"/>
                <a:ea typeface="DejaVu Sans"/>
              </a:rPr>
              <a:t> denir.</a:t>
            </a:r>
            <a:endParaRPr b="0" lang="en-US" sz="2600" spc="-1" strike="noStrike">
              <a:latin typeface="Arial"/>
            </a:endParaRPr>
          </a:p>
          <a:p>
            <a:pPr>
              <a:lnSpc>
                <a:spcPct val="100000"/>
              </a:lnSpc>
              <a:spcBef>
                <a:spcPts val="700"/>
              </a:spcBef>
            </a:pPr>
            <a:endParaRPr b="0" lang="en-US" sz="26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600" spc="-1" strike="noStrike">
                <a:solidFill>
                  <a:srgbClr val="000000"/>
                </a:solidFill>
                <a:latin typeface="Calibri"/>
                <a:ea typeface="DejaVu Sans"/>
              </a:rPr>
              <a:t>Önceleri programlama dillerinde sadece sayısal ilkel veri tipleri tanımlanmışken, günümüzde popüler olan programlama dillerinde, karakter, mantıksal, karakter dizgi, kullanıcı tanımlı sıralı tipler gibi çeşitli ilkel veri tipleri bulunmaktadır. </a:t>
            </a:r>
            <a:r>
              <a:rPr b="0" lang="tr-TR" sz="3200" spc="-1" strike="noStrike">
                <a:solidFill>
                  <a:srgbClr val="000000"/>
                </a:solidFill>
                <a:latin typeface="Calibri"/>
                <a:ea typeface="DejaVu Sans"/>
              </a:rPr>
              <a:t> </a:t>
            </a:r>
            <a:endParaRPr b="0" lang="en-US" sz="3200" spc="-1" strike="noStrike">
              <a:latin typeface="Arial"/>
            </a:endParaRPr>
          </a:p>
          <a:p>
            <a:pPr>
              <a:lnSpc>
                <a:spcPct val="100000"/>
              </a:lnSpc>
              <a:spcBef>
                <a:spcPts val="700"/>
              </a:spcBef>
            </a:pPr>
            <a:endParaRPr b="0" lang="en-US" sz="3200" spc="-1" strike="noStrike">
              <a:latin typeface="Arial"/>
            </a:endParaRPr>
          </a:p>
        </p:txBody>
      </p:sp>
      <p:sp>
        <p:nvSpPr>
          <p:cNvPr id="149"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BD866AFC-88C8-44F5-A154-3E3CBE60A368}" type="slidenum">
              <a:rPr b="1" lang="tr-TR" sz="1400" spc="-1" strike="noStrike">
                <a:solidFill>
                  <a:srgbClr val="ffffff"/>
                </a:solidFill>
                <a:latin typeface="Calibri"/>
                <a:ea typeface="DejaVu Sans"/>
              </a:rPr>
              <a:t>5</a:t>
            </a:fld>
            <a:endParaRPr b="0" lang="en-US" sz="1400" spc="-1" strike="noStrike">
              <a:latin typeface="Arial"/>
            </a:endParaRPr>
          </a:p>
        </p:txBody>
      </p:sp>
      <p:pic>
        <p:nvPicPr>
          <p:cNvPr id="150" name="Picture 1" descr=""/>
          <p:cNvPicPr/>
          <p:nvPr/>
        </p:nvPicPr>
        <p:blipFill>
          <a:blip r:embed="rId1"/>
          <a:stretch/>
        </p:blipFill>
        <p:spPr>
          <a:xfrm>
            <a:off x="11880" y="1700640"/>
            <a:ext cx="2630160" cy="32392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6.3.1.5. Dizi ilklendirme</a:t>
            </a:r>
            <a:endParaRPr b="0" lang="en-US" sz="3600" spc="-1" strike="noStrike">
              <a:latin typeface="Arial"/>
            </a:endParaRPr>
          </a:p>
        </p:txBody>
      </p:sp>
      <p:sp>
        <p:nvSpPr>
          <p:cNvPr id="30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C8180014-D393-47A4-9B18-2DACEA7B962D}" type="slidenum">
              <a:rPr b="1" lang="tr-TR" sz="1400" spc="-1" strike="noStrike">
                <a:solidFill>
                  <a:srgbClr val="ffffff"/>
                </a:solidFill>
                <a:latin typeface="Calibri"/>
                <a:ea typeface="DejaVu Sans"/>
              </a:rPr>
              <a:t>50</a:t>
            </a:fld>
            <a:endParaRPr b="0" lang="en-US" sz="1400" spc="-1" strike="noStrike">
              <a:latin typeface="Arial"/>
            </a:endParaRPr>
          </a:p>
        </p:txBody>
      </p:sp>
      <p:sp>
        <p:nvSpPr>
          <p:cNvPr id="309" name="CustomShape 3"/>
          <p:cNvSpPr/>
          <p:nvPr/>
        </p:nvSpPr>
        <p:spPr>
          <a:xfrm>
            <a:off x="179640" y="1600200"/>
            <a:ext cx="8856000" cy="5028120"/>
          </a:xfrm>
          <a:prstGeom prst="rect">
            <a:avLst/>
          </a:prstGeom>
          <a:noFill/>
          <a:ln>
            <a:noFill/>
          </a:ln>
        </p:spPr>
        <p:style>
          <a:lnRef idx="0"/>
          <a:fillRef idx="0"/>
          <a:effectRef idx="0"/>
          <a:fontRef idx="minor"/>
        </p:style>
        <p:txBody>
          <a:bodyPr lIns="90000" rIns="90000" tIns="45000" bIns="45000">
            <a:normAutofit fontScale="69000"/>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Dizi başlangıcı, genellikle dizi elemanlarının bellekte saklandığı sıra ile sıralanmış olarak konulan değerlerin listesidir.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Bazı diller dizi başlangıcına izin verir.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C, C++, Java, C# </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en-US" sz="2300" spc="-1" strike="noStrike">
                <a:solidFill>
                  <a:srgbClr val="000000"/>
                </a:solidFill>
                <a:latin typeface="Calibri"/>
                <a:ea typeface="DejaVu Sans"/>
              </a:rPr>
              <a:t>int list [] = {4, 5, 7, 83} </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C ve C++ da karakter stringleri</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en-US" sz="2300" spc="-1" strike="noStrike">
                <a:solidFill>
                  <a:srgbClr val="000000"/>
                </a:solidFill>
                <a:latin typeface="Calibri"/>
                <a:ea typeface="DejaVu Sans"/>
              </a:rPr>
              <a:t>char name [] = “freddie”;</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C ve C++da </a:t>
            </a:r>
            <a:r>
              <a:rPr b="0" lang="tr-TR" sz="2600" spc="-1" strike="noStrike">
                <a:solidFill>
                  <a:srgbClr val="000000"/>
                </a:solidFill>
                <a:latin typeface="Calibri"/>
                <a:ea typeface="DejaVu Sans"/>
              </a:rPr>
              <a:t>pointerlar ile </a:t>
            </a:r>
            <a:r>
              <a:rPr b="0" lang="en-US" sz="2600" spc="-1" strike="noStrike">
                <a:solidFill>
                  <a:srgbClr val="000000"/>
                </a:solidFill>
                <a:latin typeface="Calibri"/>
                <a:ea typeface="DejaVu Sans"/>
              </a:rPr>
              <a:t>string dizileri</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en-US" sz="2300" spc="-1" strike="noStrike">
                <a:solidFill>
                  <a:srgbClr val="000000"/>
                </a:solidFill>
                <a:latin typeface="Calibri"/>
                <a:ea typeface="DejaVu Sans"/>
              </a:rPr>
              <a:t>char *names [] = {“Bob”, “Jake”, “Joe”];</a:t>
            </a:r>
            <a:endParaRPr b="0" lang="en-US" sz="23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Java String nesneleri </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en-US" sz="2300" spc="-1" strike="noStrike">
                <a:solidFill>
                  <a:srgbClr val="000000"/>
                </a:solidFill>
                <a:latin typeface="Calibri"/>
                <a:ea typeface="DejaVu Sans"/>
              </a:rPr>
              <a:t>String[] names = {“Bob”, “Jake”, “Joe”};</a:t>
            </a:r>
            <a:endParaRPr b="0" lang="en-US" sz="2300" spc="-1" strike="noStrike">
              <a:latin typeface="Arial"/>
            </a:endParaRPr>
          </a:p>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ourier New"/>
                <a:ea typeface="DejaVu Sans"/>
              </a:rPr>
              <a:t>Python</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ourier New"/>
                <a:ea typeface="DejaVu Sans"/>
              </a:rPr>
              <a:t>List comprehensions</a:t>
            </a:r>
            <a:endParaRPr b="0" lang="en-US" sz="2600" spc="-1" strike="noStrike">
              <a:latin typeface="Arial"/>
            </a:endParaRPr>
          </a:p>
          <a:p>
            <a:pPr marL="640080" indent="-273240">
              <a:lnSpc>
                <a:spcPct val="100000"/>
              </a:lnSpc>
              <a:spcBef>
                <a:spcPts val="550"/>
              </a:spcBef>
              <a:tabLst>
                <a:tab algn="l" pos="0"/>
              </a:tabLst>
            </a:pPr>
            <a:r>
              <a:rPr b="0" lang="en-US" sz="2000" spc="-1" strike="noStrike">
                <a:solidFill>
                  <a:srgbClr val="000000"/>
                </a:solidFill>
                <a:latin typeface="Courier New"/>
                <a:ea typeface="DejaVu Sans"/>
              </a:rPr>
              <a:t> </a:t>
            </a:r>
            <a:r>
              <a:rPr b="0" lang="en-US" sz="2000" spc="-1" strike="noStrike">
                <a:solidFill>
                  <a:srgbClr val="000000"/>
                </a:solidFill>
                <a:latin typeface="Courier New"/>
                <a:ea typeface="DejaVu Sans"/>
              </a:rPr>
              <a:t>list = [x ** 2 </a:t>
            </a:r>
            <a:r>
              <a:rPr b="1" lang="en-US" sz="2000" spc="-1" strike="noStrike">
                <a:solidFill>
                  <a:srgbClr val="000000"/>
                </a:solidFill>
                <a:latin typeface="Courier New"/>
                <a:ea typeface="DejaVu Sans"/>
              </a:rPr>
              <a:t>for</a:t>
            </a:r>
            <a:r>
              <a:rPr b="0" lang="en-US" sz="2000" spc="-1" strike="noStrike">
                <a:solidFill>
                  <a:srgbClr val="000000"/>
                </a:solidFill>
                <a:latin typeface="Courier New"/>
                <a:ea typeface="DejaVu Sans"/>
              </a:rPr>
              <a:t> x </a:t>
            </a:r>
            <a:r>
              <a:rPr b="1" lang="en-US" sz="2000" spc="-1" strike="noStrike">
                <a:solidFill>
                  <a:srgbClr val="000000"/>
                </a:solidFill>
                <a:latin typeface="Courier New"/>
                <a:ea typeface="DejaVu Sans"/>
              </a:rPr>
              <a:t>in range</a:t>
            </a:r>
            <a:r>
              <a:rPr b="0" lang="en-US" sz="2000" spc="-1" strike="noStrike">
                <a:solidFill>
                  <a:srgbClr val="000000"/>
                </a:solidFill>
                <a:latin typeface="Courier New"/>
                <a:ea typeface="DejaVu Sans"/>
              </a:rPr>
              <a:t>(12) </a:t>
            </a:r>
            <a:r>
              <a:rPr b="1" lang="en-US" sz="2000" spc="-1" strike="noStrike">
                <a:solidFill>
                  <a:srgbClr val="000000"/>
                </a:solidFill>
                <a:latin typeface="Courier New"/>
                <a:ea typeface="DejaVu Sans"/>
              </a:rPr>
              <a:t>if</a:t>
            </a:r>
            <a:r>
              <a:rPr b="0" lang="en-US" sz="2000" spc="-1" strike="noStrike">
                <a:solidFill>
                  <a:srgbClr val="000000"/>
                </a:solidFill>
                <a:latin typeface="Courier New"/>
                <a:ea typeface="DejaVu Sans"/>
              </a:rPr>
              <a:t> x % 3 == 0]</a:t>
            </a:r>
            <a:endParaRPr b="0" lang="en-US" sz="2000" spc="-1" strike="noStrike">
              <a:latin typeface="Arial"/>
            </a:endParaRPr>
          </a:p>
          <a:p>
            <a:pPr marL="640080" indent="-273240">
              <a:lnSpc>
                <a:spcPct val="100000"/>
              </a:lnSpc>
              <a:spcBef>
                <a:spcPts val="550"/>
              </a:spcBef>
              <a:tabLst>
                <a:tab algn="l" pos="0"/>
              </a:tabLst>
            </a:pPr>
            <a:r>
              <a:rPr b="0" lang="en-US" sz="2000" spc="-1" strike="noStrike">
                <a:solidFill>
                  <a:srgbClr val="000000"/>
                </a:solidFill>
                <a:latin typeface="Courier New"/>
                <a:ea typeface="DejaVu Sans"/>
              </a:rPr>
              <a:t>    </a:t>
            </a:r>
            <a:r>
              <a:rPr b="0" lang="en-US" sz="2000" spc="-1" strike="noStrike">
                <a:solidFill>
                  <a:srgbClr val="000000"/>
                </a:solidFill>
                <a:latin typeface="Calibri"/>
                <a:ea typeface="DejaVu Sans"/>
              </a:rPr>
              <a:t>puts </a:t>
            </a:r>
            <a:r>
              <a:rPr b="0" lang="en-US" sz="2000" spc="-1" strike="noStrike">
                <a:solidFill>
                  <a:srgbClr val="000000"/>
                </a:solidFill>
                <a:latin typeface="Courier New"/>
                <a:ea typeface="DejaVu Sans"/>
              </a:rPr>
              <a:t>[0, 9, 36, 81]</a:t>
            </a:r>
            <a:r>
              <a:rPr b="0" lang="en-US" sz="2000" spc="-1" strike="noStrike">
                <a:solidFill>
                  <a:srgbClr val="000000"/>
                </a:solidFill>
                <a:latin typeface="Calibri"/>
                <a:ea typeface="DejaVu Sans"/>
              </a:rPr>
              <a:t> in </a:t>
            </a:r>
            <a:r>
              <a:rPr b="0" lang="en-US" sz="2000" spc="-1" strike="noStrike">
                <a:solidFill>
                  <a:srgbClr val="000000"/>
                </a:solidFill>
                <a:latin typeface="Courier New"/>
                <a:ea typeface="DejaVu Sans"/>
              </a:rPr>
              <a:t>list</a:t>
            </a:r>
            <a:endParaRPr b="0" lang="en-US" sz="2000" spc="-1" strike="noStrike">
              <a:latin typeface="Arial"/>
            </a:endParaRPr>
          </a:p>
          <a:p>
            <a:pPr marL="640080" indent="-273240">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array</a:t>
            </a:r>
            <a:endParaRPr b="0" lang="en-US" sz="4400" spc="-1" strike="noStrike">
              <a:latin typeface="Arial"/>
            </a:endParaRPr>
          </a:p>
        </p:txBody>
      </p:sp>
      <p:sp>
        <p:nvSpPr>
          <p:cNvPr id="31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1054E54-B979-4D18-940E-57049CB30966}" type="slidenum">
              <a:rPr b="1" lang="tr-TR" sz="1400" spc="-1" strike="noStrike">
                <a:solidFill>
                  <a:srgbClr val="ffffff"/>
                </a:solidFill>
                <a:latin typeface="Calibri"/>
                <a:ea typeface="DejaVu Sans"/>
              </a:rPr>
              <a:t>50</a:t>
            </a:fld>
            <a:endParaRPr b="0" lang="en-US" sz="1400" spc="-1" strike="noStrike">
              <a:latin typeface="Arial"/>
            </a:endParaRPr>
          </a:p>
        </p:txBody>
      </p:sp>
      <p:pic>
        <p:nvPicPr>
          <p:cNvPr id="312" name="İçerik Yer Tutucusu 4" descr=""/>
          <p:cNvPicPr/>
          <p:nvPr/>
        </p:nvPicPr>
        <p:blipFill>
          <a:blip r:embed="rId1"/>
          <a:stretch/>
        </p:blipFill>
        <p:spPr>
          <a:xfrm>
            <a:off x="395640" y="1609560"/>
            <a:ext cx="5666400" cy="36374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array</a:t>
            </a:r>
            <a:endParaRPr b="0" lang="en-US" sz="4400" spc="-1" strike="noStrike">
              <a:latin typeface="Arial"/>
            </a:endParaRPr>
          </a:p>
        </p:txBody>
      </p:sp>
      <p:sp>
        <p:nvSpPr>
          <p:cNvPr id="31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67C215E-B354-4D7A-923F-057AC2DF2647}"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315" name="İçerik Yer Tutucusu 4" descr=""/>
          <p:cNvPicPr/>
          <p:nvPr/>
        </p:nvPicPr>
        <p:blipFill>
          <a:blip r:embed="rId1"/>
          <a:stretch/>
        </p:blipFill>
        <p:spPr>
          <a:xfrm>
            <a:off x="395640" y="1609560"/>
            <a:ext cx="5666400" cy="3637440"/>
          </a:xfrm>
          <a:prstGeom prst="rect">
            <a:avLst/>
          </a:prstGeom>
          <a:ln>
            <a:noFill/>
          </a:ln>
        </p:spPr>
      </p:pic>
      <p:pic>
        <p:nvPicPr>
          <p:cNvPr id="316" name="Resim 5" descr=""/>
          <p:cNvPicPr/>
          <p:nvPr/>
        </p:nvPicPr>
        <p:blipFill>
          <a:blip r:embed="rId2"/>
          <a:stretch/>
        </p:blipFill>
        <p:spPr>
          <a:xfrm>
            <a:off x="4811040" y="1617480"/>
            <a:ext cx="4304160" cy="25707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612720" y="1600200"/>
            <a:ext cx="8152200" cy="4525200"/>
          </a:xfrm>
          <a:prstGeom prst="rect">
            <a:avLst/>
          </a:prstGeom>
          <a:solidFill>
            <a:schemeClr val="bg1"/>
          </a:solid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Heterojen dizi, elemanları </a:t>
            </a:r>
            <a:r>
              <a:rPr b="0" lang="tr-TR" sz="2900" spc="-1" strike="noStrike">
                <a:solidFill>
                  <a:srgbClr val="ff0000"/>
                </a:solidFill>
                <a:latin typeface="Calibri"/>
                <a:ea typeface="DejaVu Sans"/>
              </a:rPr>
              <a:t>aynı tipten olması gerekmeyen</a:t>
            </a:r>
            <a:r>
              <a:rPr b="0" lang="tr-TR" sz="2900" spc="-1" strike="noStrike">
                <a:solidFill>
                  <a:srgbClr val="000000"/>
                </a:solidFill>
                <a:latin typeface="Calibri"/>
                <a:ea typeface="DejaVu Sans"/>
              </a:rPr>
              <a:t> dizilerdir.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Perl, Python, JavaScript</a:t>
            </a:r>
            <a:r>
              <a:rPr b="0" lang="tr-TR" sz="2900" spc="-1" strike="noStrike">
                <a:solidFill>
                  <a:srgbClr val="000000"/>
                </a:solidFill>
                <a:latin typeface="Calibri"/>
                <a:ea typeface="DejaVu Sans"/>
              </a:rPr>
              <a:t> ve</a:t>
            </a:r>
            <a:r>
              <a:rPr b="0" lang="en-US" sz="2900" spc="-1" strike="noStrike">
                <a:solidFill>
                  <a:srgbClr val="000000"/>
                </a:solidFill>
                <a:latin typeface="Calibri"/>
                <a:ea typeface="DejaVu Sans"/>
              </a:rPr>
              <a:t> Ruby</a:t>
            </a:r>
            <a:r>
              <a:rPr b="0" lang="tr-TR" sz="2900" spc="-1" strike="noStrike">
                <a:solidFill>
                  <a:srgbClr val="000000"/>
                </a:solidFill>
                <a:latin typeface="Calibri"/>
                <a:ea typeface="DejaVu Sans"/>
              </a:rPr>
              <a:t> tarafından desteklenir.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Diğer dillerde heterojen diziler yerine </a:t>
            </a:r>
            <a:r>
              <a:rPr b="0" lang="tr-TR" sz="2900" spc="-1" strike="noStrike">
                <a:solidFill>
                  <a:srgbClr val="ff0000"/>
                </a:solidFill>
                <a:latin typeface="Calibri"/>
                <a:ea typeface="DejaVu Sans"/>
              </a:rPr>
              <a:t>struct </a:t>
            </a:r>
            <a:r>
              <a:rPr b="0" lang="tr-TR" sz="2900" spc="-1" strike="noStrike">
                <a:solidFill>
                  <a:srgbClr val="000000"/>
                </a:solidFill>
                <a:latin typeface="Calibri"/>
                <a:ea typeface="DejaVu Sans"/>
              </a:rPr>
              <a:t>(yapılar) kullanılır, fakat yapılar heterojen diziyi tam manasıyla karşılayamazlar.</a:t>
            </a:r>
            <a:endParaRPr b="0" lang="en-US" sz="2900" spc="-1" strike="noStrike">
              <a:latin typeface="Arial"/>
            </a:endParaRPr>
          </a:p>
        </p:txBody>
      </p:sp>
      <p:sp>
        <p:nvSpPr>
          <p:cNvPr id="318" name="CustomShape 2"/>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6.3.1.6. Heterojen Dizi</a:t>
            </a:r>
            <a:endParaRPr b="0" lang="en-US" sz="3600" spc="-1" strike="noStrike">
              <a:latin typeface="Arial"/>
            </a:endParaRPr>
          </a:p>
        </p:txBody>
      </p:sp>
      <p:sp>
        <p:nvSpPr>
          <p:cNvPr id="319"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0DC3C70-202E-4B13-9620-0C3C8DB1AB69}" type="slidenum">
              <a:rPr b="1" lang="tr-TR" sz="1400" spc="-1" strike="noStrike">
                <a:solidFill>
                  <a:srgbClr val="ffffff"/>
                </a:solidFill>
                <a:latin typeface="Calibri"/>
                <a:ea typeface="DejaVu Sans"/>
              </a:rPr>
              <a:t>53</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6.3.1.9. Kesitler</a:t>
            </a:r>
            <a:endParaRPr b="0" lang="en-US" sz="3600" spc="-1" strike="noStrike">
              <a:latin typeface="Arial"/>
            </a:endParaRPr>
          </a:p>
        </p:txBody>
      </p:sp>
      <p:sp>
        <p:nvSpPr>
          <p:cNvPr id="321" name="CustomShape 2"/>
          <p:cNvSpPr/>
          <p:nvPr/>
        </p:nvSpPr>
        <p:spPr>
          <a:xfrm>
            <a:off x="142920" y="1600200"/>
            <a:ext cx="885708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Kesit</a:t>
            </a:r>
            <a:r>
              <a:rPr b="0" lang="tr-TR" sz="2900" spc="-1" strike="noStrike">
                <a:solidFill>
                  <a:srgbClr val="000000"/>
                </a:solidFill>
                <a:latin typeface="Calibri"/>
                <a:ea typeface="DejaVu Sans"/>
              </a:rPr>
              <a:t>ler </a:t>
            </a:r>
            <a:r>
              <a:rPr b="0" lang="en-US" sz="2900" spc="-1" strike="noStrike">
                <a:solidFill>
                  <a:srgbClr val="000000"/>
                </a:solidFill>
                <a:latin typeface="Calibri"/>
                <a:ea typeface="DejaVu Sans"/>
              </a:rPr>
              <a:t>(slice</a:t>
            </a:r>
            <a:r>
              <a:rPr b="0" lang="tr-TR" sz="2900" spc="-1" strike="noStrike">
                <a:solidFill>
                  <a:srgbClr val="000000"/>
                </a:solidFill>
                <a:latin typeface="Calibri"/>
                <a:ea typeface="DejaVu Sans"/>
              </a:rPr>
              <a:t>s</a:t>
            </a:r>
            <a:r>
              <a:rPr b="0" lang="en-US" sz="2900" spc="-1" strike="noStrike">
                <a:solidFill>
                  <a:srgbClr val="000000"/>
                </a:solidFill>
                <a:latin typeface="Calibri"/>
                <a:ea typeface="DejaVu Sans"/>
              </a:rPr>
              <a:t>)</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K</a:t>
            </a:r>
            <a:r>
              <a:rPr b="0" lang="en-US" sz="2600" spc="-1" strike="noStrike">
                <a:solidFill>
                  <a:srgbClr val="000000"/>
                </a:solidFill>
                <a:latin typeface="Calibri"/>
                <a:ea typeface="DejaVu Sans"/>
              </a:rPr>
              <a:t>esit</a:t>
            </a:r>
            <a:r>
              <a:rPr b="0" lang="tr-TR" sz="2600" spc="-1" strike="noStrike">
                <a:solidFill>
                  <a:srgbClr val="000000"/>
                </a:solidFill>
                <a:latin typeface="Calibri"/>
                <a:ea typeface="DejaVu Sans"/>
              </a:rPr>
              <a:t> </a:t>
            </a:r>
            <a:r>
              <a:rPr b="0" lang="en-US" sz="2600" spc="-1" strike="noStrike">
                <a:solidFill>
                  <a:srgbClr val="000000"/>
                </a:solidFill>
                <a:latin typeface="Calibri"/>
                <a:ea typeface="DejaVu Sans"/>
              </a:rPr>
              <a:t>(slice)</a:t>
            </a:r>
            <a:r>
              <a:rPr b="0" lang="tr-TR" sz="2600" spc="-1" strike="noStrike">
                <a:solidFill>
                  <a:srgbClr val="000000"/>
                </a:solidFill>
                <a:latin typeface="Calibri"/>
                <a:ea typeface="DejaVu Sans"/>
              </a:rPr>
              <a:t>, bir dizinin</a:t>
            </a:r>
            <a:r>
              <a:rPr b="0" lang="en-US" sz="2600" spc="-1" strike="noStrike">
                <a:solidFill>
                  <a:srgbClr val="000000"/>
                </a:solidFill>
                <a:latin typeface="Calibri"/>
                <a:ea typeface="DejaVu Sans"/>
              </a:rPr>
              <a:t>i</a:t>
            </a:r>
            <a:r>
              <a:rPr b="0" lang="tr-TR" sz="2600" spc="-1" strike="noStrike">
                <a:solidFill>
                  <a:srgbClr val="000000"/>
                </a:solidFill>
                <a:latin typeface="Calibri"/>
                <a:ea typeface="DejaVu Sans"/>
              </a:rPr>
              <a:t>n bir kısım altyapısıdır</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a:t>
            </a:r>
            <a:r>
              <a:rPr b="0" lang="en-US" sz="2600" spc="-1" strike="noStrike">
                <a:solidFill>
                  <a:srgbClr val="000000"/>
                </a:solidFill>
                <a:latin typeface="Calibri"/>
                <a:ea typeface="DejaVu Sans"/>
              </a:rPr>
              <a:t>substructure</a:t>
            </a:r>
            <a:r>
              <a:rPr b="0" lang="tr-TR" sz="2600" spc="-1" strike="noStrike">
                <a:solidFill>
                  <a:srgbClr val="000000"/>
                </a:solidFill>
                <a:latin typeface="Calibri"/>
                <a:ea typeface="DejaVu Sans"/>
              </a:rPr>
              <a:t>)</a:t>
            </a:r>
            <a:r>
              <a:rPr b="0" lang="en-US" sz="2600" spc="-1" strike="noStrike">
                <a:solidFill>
                  <a:srgbClr val="000000"/>
                </a:solidFill>
                <a:latin typeface="Calibri"/>
                <a:ea typeface="DejaVu Sans"/>
              </a:rPr>
              <a:t> ; </a:t>
            </a:r>
            <a:r>
              <a:rPr b="0" lang="tr-TR" sz="2600" spc="-1" strike="noStrike">
                <a:solidFill>
                  <a:srgbClr val="000000"/>
                </a:solidFill>
                <a:latin typeface="Calibri"/>
                <a:ea typeface="DejaVu Sans"/>
              </a:rPr>
              <a:t>bir referanslama mekanizmasından fazla bir şey değildir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Kesit</a:t>
            </a:r>
            <a:r>
              <a:rPr b="0" lang="tr-TR" sz="2600" spc="-1" strike="noStrike">
                <a:solidFill>
                  <a:srgbClr val="000000"/>
                </a:solidFill>
                <a:latin typeface="Calibri"/>
                <a:ea typeface="DejaVu Sans"/>
              </a:rPr>
              <a:t>ler </a:t>
            </a:r>
            <a:r>
              <a:rPr b="0" lang="en-US" sz="2600" spc="-1" strike="noStrike">
                <a:solidFill>
                  <a:srgbClr val="000000"/>
                </a:solidFill>
                <a:latin typeface="Calibri"/>
                <a:ea typeface="DejaVu Sans"/>
              </a:rPr>
              <a:t>(slice</a:t>
            </a:r>
            <a:r>
              <a:rPr b="0" lang="tr-TR" sz="2600" spc="-1" strike="noStrike">
                <a:solidFill>
                  <a:srgbClr val="000000"/>
                </a:solidFill>
                <a:latin typeface="Calibri"/>
                <a:ea typeface="DejaVu Sans"/>
              </a:rPr>
              <a:t>s</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sadece dizi işlemleri olan diller için kullanışlıdır.</a:t>
            </a:r>
            <a:endParaRPr b="0" lang="en-US" sz="2600" spc="-1" strike="noStrike">
              <a:latin typeface="Arial"/>
            </a:endParaRPr>
          </a:p>
          <a:p>
            <a:pPr marL="640080" indent="-273240">
              <a:lnSpc>
                <a:spcPct val="100000"/>
              </a:lnSpc>
              <a:spcBef>
                <a:spcPts val="550"/>
              </a:spcBef>
              <a:tabLst>
                <a:tab algn="l" pos="0"/>
              </a:tabLst>
            </a:pPr>
            <a:endParaRPr b="0" lang="en-US" sz="2600" spc="-1" strike="noStrike">
              <a:latin typeface="Arial"/>
            </a:endParaRPr>
          </a:p>
        </p:txBody>
      </p:sp>
      <p:pic>
        <p:nvPicPr>
          <p:cNvPr id="322" name="Picture 2" descr=""/>
          <p:cNvPicPr/>
          <p:nvPr/>
        </p:nvPicPr>
        <p:blipFill>
          <a:blip r:embed="rId1"/>
          <a:stretch/>
        </p:blipFill>
        <p:spPr>
          <a:xfrm>
            <a:off x="4000320" y="3435120"/>
            <a:ext cx="4642560" cy="3422160"/>
          </a:xfrm>
          <a:prstGeom prst="rect">
            <a:avLst/>
          </a:prstGeom>
          <a:ln>
            <a:noFill/>
          </a:ln>
        </p:spPr>
      </p:pic>
      <p:sp>
        <p:nvSpPr>
          <p:cNvPr id="323" name="CustomShape 3"/>
          <p:cNvSpPr/>
          <p:nvPr/>
        </p:nvSpPr>
        <p:spPr>
          <a:xfrm>
            <a:off x="142920" y="6000840"/>
            <a:ext cx="45709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800" spc="-1" strike="noStrike">
                <a:solidFill>
                  <a:srgbClr val="0070c0"/>
                </a:solidFill>
                <a:latin typeface="Calibri"/>
                <a:ea typeface="DejaVu Sans"/>
              </a:rPr>
              <a:t>MAT = CUBE(:,:,2) // cube dizininin ikinci dilimini mat’a koyar.</a:t>
            </a:r>
            <a:endParaRPr b="0" lang="en-US" sz="1800" spc="-1" strike="noStrike">
              <a:latin typeface="Arial"/>
            </a:endParaRPr>
          </a:p>
        </p:txBody>
      </p:sp>
      <p:sp>
        <p:nvSpPr>
          <p:cNvPr id="324" name="CustomShape 4"/>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A1E0E05-7B3A-4C5A-8129-8BF83C8844D7}" type="slidenum">
              <a:rPr b="1" lang="tr-TR" sz="1400" spc="-1" strike="noStrike">
                <a:solidFill>
                  <a:srgbClr val="ffffff"/>
                </a:solidFill>
                <a:latin typeface="Calibri"/>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6.3.1.9.1. Kesit Örnekleri</a:t>
            </a:r>
            <a:endParaRPr b="0" lang="en-US" sz="3600" spc="-1" strike="noStrike">
              <a:latin typeface="Arial"/>
            </a:endParaRPr>
          </a:p>
        </p:txBody>
      </p:sp>
      <p:sp>
        <p:nvSpPr>
          <p:cNvPr id="326" name="CustomShape 2"/>
          <p:cNvSpPr/>
          <p:nvPr/>
        </p:nvSpPr>
        <p:spPr>
          <a:xfrm>
            <a:off x="612720" y="1600200"/>
            <a:ext cx="8387280" cy="51138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Python</a:t>
            </a:r>
            <a:endParaRPr b="0" lang="en-US" sz="29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ourier New"/>
                <a:ea typeface="DejaVu Sans"/>
              </a:rPr>
              <a:t>vector = [2, 4, 6, 8, 10, 12, 14, 16]</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ourier New"/>
                <a:ea typeface="DejaVu Sans"/>
              </a:rPr>
              <a:t>mat = [[1, 2, 3], [4, 5, 6], [7, 8, 9]]</a:t>
            </a:r>
            <a:endParaRPr b="0" lang="en-US" sz="2600" spc="-1" strike="noStrike">
              <a:latin typeface="Arial"/>
            </a:endParaRPr>
          </a:p>
          <a:p>
            <a:pPr marL="640080" indent="-273240">
              <a:lnSpc>
                <a:spcPct val="100000"/>
              </a:lnSpc>
              <a:spcBef>
                <a:spcPts val="550"/>
              </a:spcBef>
              <a:tabLst>
                <a:tab algn="l" pos="0"/>
              </a:tabLst>
            </a:pP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ourier New"/>
                <a:ea typeface="DejaVu Sans"/>
              </a:rPr>
              <a:t>vector </a:t>
            </a:r>
            <a:r>
              <a:rPr b="0" lang="tr-TR" sz="2600" spc="-1" strike="noStrike">
                <a:solidFill>
                  <a:srgbClr val="000000"/>
                </a:solidFill>
                <a:latin typeface="Courier New"/>
                <a:ea typeface="DejaVu Sans"/>
              </a:rPr>
              <a:t>[</a:t>
            </a:r>
            <a:r>
              <a:rPr b="0" lang="en-US" sz="2600" spc="-1" strike="noStrike">
                <a:solidFill>
                  <a:srgbClr val="000000"/>
                </a:solidFill>
                <a:latin typeface="Courier New"/>
                <a:ea typeface="DejaVu Sans"/>
              </a:rPr>
              <a:t>3:6</a:t>
            </a:r>
            <a:r>
              <a:rPr b="0" lang="tr-TR" sz="2600" spc="-1" strike="noStrike">
                <a:solidFill>
                  <a:srgbClr val="000000"/>
                </a:solidFill>
                <a:latin typeface="Courier New"/>
                <a:ea typeface="DejaVu Sans"/>
              </a:rPr>
              <a:t>]</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dizinin 3 elemanını temsil eder.</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ourier New"/>
                <a:ea typeface="DejaVu Sans"/>
              </a:rPr>
              <a:t>mat[0][0:2]</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dizinin ilk satırındaki ilk elemandan 3.</a:t>
            </a:r>
            <a:endParaRPr b="0" lang="en-US" sz="2600" spc="-1" strike="noStrike">
              <a:latin typeface="Arial"/>
            </a:endParaRPr>
          </a:p>
          <a:p>
            <a:pPr marL="640080" indent="-273240">
              <a:lnSpc>
                <a:spcPct val="100000"/>
              </a:lnSpc>
              <a:spcBef>
                <a:spcPts val="550"/>
              </a:spcBef>
              <a:tabLst>
                <a:tab algn="l" pos="0"/>
              </a:tabLst>
            </a:pPr>
            <a:r>
              <a:rPr b="0" lang="tr-TR" sz="2600" spc="-1" strike="noStrike">
                <a:solidFill>
                  <a:srgbClr val="000000"/>
                </a:solidFill>
                <a:latin typeface="Calibri"/>
                <a:ea typeface="DejaVu Sans"/>
              </a:rPr>
              <a:t>elemana kadar olanı gösterir.</a:t>
            </a:r>
            <a:endParaRPr b="0" lang="en-US" sz="26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en-US" sz="2900" spc="-1" strike="noStrike">
                <a:solidFill>
                  <a:srgbClr val="000000"/>
                </a:solidFill>
                <a:latin typeface="Calibri"/>
                <a:ea typeface="DejaVu Sans"/>
              </a:rPr>
              <a:t>Ruby </a:t>
            </a:r>
            <a:r>
              <a:rPr b="0" lang="tr-TR" sz="2900" spc="-1" strike="noStrike">
                <a:solidFill>
                  <a:srgbClr val="000000"/>
                </a:solidFill>
                <a:latin typeface="Calibri"/>
                <a:ea typeface="DejaVu Sans"/>
              </a:rPr>
              <a:t>slice metot olarak kesiti destekler.</a:t>
            </a:r>
            <a:endParaRPr b="0" lang="en-US" sz="29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ourier New"/>
                <a:ea typeface="DejaVu Sans"/>
              </a:rPr>
              <a:t>list.slice(2, 2</a:t>
            </a:r>
            <a:r>
              <a:rPr b="0" lang="en-US" sz="2600" spc="-1" strike="noStrike">
                <a:solidFill>
                  <a:srgbClr val="000000"/>
                </a:solidFill>
                <a:latin typeface="Calibri"/>
                <a:ea typeface="DejaVu Sans"/>
              </a:rPr>
              <a:t>)</a:t>
            </a:r>
            <a:r>
              <a:rPr b="0" lang="tr-TR" sz="2600" spc="-1" strike="noStrike">
                <a:solidFill>
                  <a:srgbClr val="000000"/>
                </a:solidFill>
                <a:latin typeface="Calibri"/>
                <a:ea typeface="DejaVu Sans"/>
              </a:rPr>
              <a:t> örneğinde 2. elemandan 4. </a:t>
            </a:r>
            <a:endParaRPr b="0" lang="en-US" sz="2600" spc="-1" strike="noStrike">
              <a:latin typeface="Arial"/>
            </a:endParaRPr>
          </a:p>
          <a:p>
            <a:pPr marL="640080" indent="-273240">
              <a:lnSpc>
                <a:spcPct val="100000"/>
              </a:lnSpc>
              <a:spcBef>
                <a:spcPts val="550"/>
              </a:spcBef>
              <a:tabLst>
                <a:tab algn="l" pos="0"/>
              </a:tabLst>
            </a:pPr>
            <a:r>
              <a:rPr b="0" lang="tr-TR" sz="2600" spc="-1" strike="noStrike">
                <a:solidFill>
                  <a:srgbClr val="000000"/>
                </a:solidFill>
                <a:latin typeface="Calibri"/>
                <a:ea typeface="DejaVu Sans"/>
              </a:rPr>
              <a:t>elemana kadar olanları kapsar.</a:t>
            </a:r>
            <a:endParaRPr b="0" lang="en-US" sz="2600" spc="-1" strike="noStrike">
              <a:latin typeface="Arial"/>
            </a:endParaRPr>
          </a:p>
          <a:p>
            <a:pPr marL="320040" indent="-318960">
              <a:lnSpc>
                <a:spcPct val="100000"/>
              </a:lnSpc>
              <a:spcBef>
                <a:spcPts val="700"/>
              </a:spcBef>
              <a:tabLst>
                <a:tab algn="l" pos="0"/>
              </a:tabLst>
            </a:pPr>
            <a:endParaRPr b="0" lang="en-US" sz="2600" spc="-1" strike="noStrike">
              <a:latin typeface="Arial"/>
            </a:endParaRPr>
          </a:p>
        </p:txBody>
      </p:sp>
      <p:sp>
        <p:nvSpPr>
          <p:cNvPr id="327"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C0623E8-29B9-4924-A505-3BA3BF0C4657}" type="slidenum">
              <a:rPr b="1" lang="tr-TR" sz="1400" spc="-1" strike="noStrike">
                <a:solidFill>
                  <a:srgbClr val="ffffff"/>
                </a:solidFill>
                <a:latin typeface="Calibri"/>
                <a:ea typeface="DejaVu Sans"/>
              </a:rPr>
              <a:t>55</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slice</a:t>
            </a:r>
            <a:endParaRPr b="0" lang="en-US" sz="4400" spc="-1" strike="noStrike">
              <a:latin typeface="Arial"/>
            </a:endParaRPr>
          </a:p>
        </p:txBody>
      </p:sp>
      <p:sp>
        <p:nvSpPr>
          <p:cNvPr id="32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339F54A-3AF4-4FB6-8AD4-F1F9629A0710}" type="slidenum">
              <a:rPr b="1" lang="tr-TR" sz="1400" spc="-1" strike="noStrike">
                <a:solidFill>
                  <a:srgbClr val="ffffff"/>
                </a:solidFill>
                <a:latin typeface="Calibri"/>
                <a:ea typeface="DejaVu Sans"/>
              </a:rPr>
              <a:t>55</a:t>
            </a:fld>
            <a:endParaRPr b="0" lang="en-US" sz="1400" spc="-1" strike="noStrike">
              <a:latin typeface="Arial"/>
            </a:endParaRPr>
          </a:p>
        </p:txBody>
      </p:sp>
      <p:pic>
        <p:nvPicPr>
          <p:cNvPr id="330" name="İçerik Yer Tutucusu 4" descr=""/>
          <p:cNvPicPr/>
          <p:nvPr/>
        </p:nvPicPr>
        <p:blipFill>
          <a:blip r:embed="rId1"/>
          <a:stretch/>
        </p:blipFill>
        <p:spPr>
          <a:xfrm>
            <a:off x="533520" y="1700640"/>
            <a:ext cx="4656600" cy="23421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6.3.1.10.Demet (Tuple)</a:t>
            </a:r>
            <a:r>
              <a:rPr b="0" lang="en-US" sz="3600" spc="-1" strike="noStrike">
                <a:solidFill>
                  <a:srgbClr val="1f497d"/>
                </a:solidFill>
                <a:latin typeface="Calibri"/>
                <a:ea typeface="DejaVu Sans"/>
              </a:rPr>
              <a:t> T</a:t>
            </a:r>
            <a:r>
              <a:rPr b="0" lang="tr-TR" sz="3600" spc="-1" strike="noStrike">
                <a:solidFill>
                  <a:srgbClr val="1f497d"/>
                </a:solidFill>
                <a:latin typeface="Calibri"/>
                <a:ea typeface="DejaVu Sans"/>
              </a:rPr>
              <a:t>ipi</a:t>
            </a:r>
            <a:endParaRPr b="0" lang="en-US" sz="3600" spc="-1" strike="noStrike">
              <a:latin typeface="Arial"/>
            </a:endParaRPr>
          </a:p>
        </p:txBody>
      </p:sp>
      <p:sp>
        <p:nvSpPr>
          <p:cNvPr id="332"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Demet veri tipi kayıt veri tipine benzeyen bir veri tipidir.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Python, ML, F#, C# (.Net 4.0 ile birlikte)’ta kullanılır. Fonksiyonlara birden fazla değer döndürür.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en-US" sz="2600" spc="-1" strike="noStrike">
                <a:solidFill>
                  <a:srgbClr val="000000"/>
                </a:solidFill>
                <a:latin typeface="Calibri"/>
                <a:ea typeface="DejaVu Sans"/>
              </a:rPr>
              <a:t>Python</a:t>
            </a:r>
            <a:endParaRPr b="0" lang="en-US" sz="26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Listelerle yakından ilişkilidir ama </a:t>
            </a:r>
            <a:r>
              <a:rPr b="1" lang="tr-TR" sz="2300" spc="-1" strike="noStrike">
                <a:solidFill>
                  <a:srgbClr val="000000"/>
                </a:solidFill>
                <a:latin typeface="Calibri"/>
                <a:ea typeface="DejaVu Sans"/>
              </a:rPr>
              <a:t>değiştirilemez (immutable)</a:t>
            </a:r>
            <a:endParaRPr b="0" lang="en-US" sz="2300" spc="-1" strike="noStrike">
              <a:latin typeface="Arial"/>
            </a:endParaRPr>
          </a:p>
          <a:p>
            <a:pPr lvl="2" marL="914400" indent="-227520">
              <a:lnSpc>
                <a:spcPct val="100000"/>
              </a:lnSpc>
              <a:spcBef>
                <a:spcPts val="499"/>
              </a:spcBef>
              <a:buClr>
                <a:srgbClr val="c0504d"/>
              </a:buClr>
              <a:buSzPct val="75000"/>
              <a:buFont typeface="Wingdings" charset="2"/>
              <a:buChar char=""/>
            </a:pPr>
            <a:r>
              <a:rPr b="0" lang="tr-TR" sz="2300" spc="-1" strike="noStrike">
                <a:solidFill>
                  <a:srgbClr val="000000"/>
                </a:solidFill>
                <a:latin typeface="Calibri"/>
                <a:ea typeface="DejaVu Sans"/>
              </a:rPr>
              <a:t>Demet oluşturma :</a:t>
            </a:r>
            <a:endParaRPr b="0" lang="en-US" sz="2300" spc="-1" strike="noStrike">
              <a:latin typeface="Arial"/>
            </a:endParaRPr>
          </a:p>
          <a:p>
            <a:pPr marL="914400" indent="-227520">
              <a:lnSpc>
                <a:spcPct val="100000"/>
              </a:lnSpc>
              <a:spcBef>
                <a:spcPts val="499"/>
              </a:spcBef>
              <a:tabLst>
                <a:tab algn="l" pos="0"/>
              </a:tabLst>
            </a:pPr>
            <a:r>
              <a:rPr b="0" lang="en-US" sz="2300" spc="-1" strike="noStrike">
                <a:solidFill>
                  <a:srgbClr val="000000"/>
                </a:solidFill>
                <a:latin typeface="Calibri"/>
                <a:ea typeface="DejaVu Sans"/>
              </a:rPr>
              <a:t>    </a:t>
            </a:r>
            <a:r>
              <a:rPr b="0" lang="en-US" sz="2000" spc="-1" strike="noStrike">
                <a:solidFill>
                  <a:srgbClr val="000000"/>
                </a:solidFill>
                <a:latin typeface="Courier New"/>
                <a:ea typeface="DejaVu Sans"/>
              </a:rPr>
              <a:t>myTuple = (3, 5.8, ′apple′)</a:t>
            </a:r>
            <a:endParaRPr b="0" lang="en-US" sz="2000" spc="-1" strike="noStrike">
              <a:latin typeface="Arial"/>
            </a:endParaRPr>
          </a:p>
          <a:p>
            <a:pPr marL="914400" indent="-227520">
              <a:lnSpc>
                <a:spcPct val="100000"/>
              </a:lnSpc>
              <a:spcBef>
                <a:spcPts val="499"/>
              </a:spcBef>
              <a:tabLst>
                <a:tab algn="l" pos="0"/>
              </a:tabLst>
            </a:pPr>
            <a:r>
              <a:rPr b="0" lang="tr-TR" sz="2300" spc="-1" strike="noStrike">
                <a:solidFill>
                  <a:srgbClr val="000000"/>
                </a:solidFill>
                <a:latin typeface="Calibri"/>
                <a:ea typeface="DejaVu Sans"/>
              </a:rPr>
              <a:t>+ operatörünü kullanır ve del komutuyla silinir.</a:t>
            </a:r>
            <a:endParaRPr b="0" lang="en-US" sz="2300" spc="-1" strike="noStrike">
              <a:latin typeface="Arial"/>
            </a:endParaRPr>
          </a:p>
        </p:txBody>
      </p:sp>
      <p:sp>
        <p:nvSpPr>
          <p:cNvPr id="333"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90DB9FEE-5654-45D9-B98E-255F29455968}" type="slidenum">
              <a:rPr b="1" lang="tr-TR" sz="1400" spc="-1" strike="noStrike">
                <a:solidFill>
                  <a:srgbClr val="ffffff"/>
                </a:solidFill>
                <a:latin typeface="Calibri"/>
                <a:ea typeface="DejaVu Sans"/>
              </a:rPr>
              <a:t>57</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tuple</a:t>
            </a:r>
            <a:endParaRPr b="0" lang="en-US" sz="4400" spc="-1" strike="noStrike">
              <a:latin typeface="Arial"/>
            </a:endParaRPr>
          </a:p>
        </p:txBody>
      </p:sp>
      <p:sp>
        <p:nvSpPr>
          <p:cNvPr id="33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4735805-6DE0-4EDE-82B5-144AE19DEAAD}" type="slidenum">
              <a:rPr b="1" lang="tr-TR" sz="1400" spc="-1" strike="noStrike">
                <a:solidFill>
                  <a:srgbClr val="ffffff"/>
                </a:solidFill>
                <a:latin typeface="Calibri"/>
                <a:ea typeface="DejaVu Sans"/>
              </a:rPr>
              <a:t>57</a:t>
            </a:fld>
            <a:endParaRPr b="0" lang="en-US" sz="1400" spc="-1" strike="noStrike">
              <a:latin typeface="Arial"/>
            </a:endParaRPr>
          </a:p>
        </p:txBody>
      </p:sp>
      <p:sp>
        <p:nvSpPr>
          <p:cNvPr id="336" name="CustomShape 3"/>
          <p:cNvSpPr/>
          <p:nvPr/>
        </p:nvSpPr>
        <p:spPr>
          <a:xfrm>
            <a:off x="612720" y="1600200"/>
            <a:ext cx="8152200" cy="4494600"/>
          </a:xfrm>
          <a:prstGeom prst="rect">
            <a:avLst/>
          </a:prstGeom>
          <a:noFill/>
          <a:ln>
            <a:noFill/>
          </a:ln>
        </p:spPr>
        <p:style>
          <a:lnRef idx="0"/>
          <a:fillRef idx="0"/>
          <a:effectRef idx="0"/>
          <a:fontRef idx="minor"/>
        </p:style>
      </p:sp>
      <p:pic>
        <p:nvPicPr>
          <p:cNvPr id="337" name="Resim 5" descr=""/>
          <p:cNvPicPr/>
          <p:nvPr/>
        </p:nvPicPr>
        <p:blipFill>
          <a:blip r:embed="rId1"/>
          <a:stretch/>
        </p:blipFill>
        <p:spPr>
          <a:xfrm>
            <a:off x="612720" y="1700640"/>
            <a:ext cx="7085520" cy="321840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6.3.1.11. Liste Tipleri</a:t>
            </a:r>
            <a:endParaRPr b="0" lang="en-US" sz="3600" spc="-1" strike="noStrike">
              <a:latin typeface="Arial"/>
            </a:endParaRPr>
          </a:p>
        </p:txBody>
      </p:sp>
      <p:sp>
        <p:nvSpPr>
          <p:cNvPr id="339" name="CustomShape 2"/>
          <p:cNvSpPr/>
          <p:nvPr/>
        </p:nvSpPr>
        <p:spPr>
          <a:xfrm>
            <a:off x="533520" y="1623960"/>
            <a:ext cx="8152200" cy="487584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F# List</a:t>
            </a:r>
            <a:r>
              <a:rPr b="0" lang="tr-TR" sz="2900" spc="-1" strike="noStrike">
                <a:solidFill>
                  <a:srgbClr val="000000"/>
                </a:solidFill>
                <a:latin typeface="Calibri"/>
                <a:ea typeface="DejaVu Sans"/>
              </a:rPr>
              <a:t>eler</a:t>
            </a:r>
            <a:r>
              <a:rPr b="0" lang="en-US" sz="2900" spc="-1" strike="noStrike">
                <a:solidFill>
                  <a:srgbClr val="000000"/>
                </a:solidFill>
                <a:latin typeface="Calibri"/>
                <a:ea typeface="DejaVu Sans"/>
              </a:rPr>
              <a:t> </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ML dilindeki liste yapısına benzer, yalnızca elemanların ayrılmasıyla hd ve tl metotları List sınıfının içinde yer alır</a:t>
            </a:r>
            <a:endParaRPr b="0" lang="en-US" sz="2600" spc="-1" strike="noStrike">
              <a:latin typeface="Arial"/>
            </a:endParaRPr>
          </a:p>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Python List</a:t>
            </a:r>
            <a:r>
              <a:rPr b="0" lang="tr-TR" sz="2900" spc="-1" strike="noStrike">
                <a:solidFill>
                  <a:srgbClr val="000000"/>
                </a:solidFill>
                <a:latin typeface="Calibri"/>
                <a:ea typeface="DejaVu Sans"/>
              </a:rPr>
              <a:t>eler</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Liste veri tipi genelde python dizileri olarak sunulur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Genelde LISP, ML, F# ve Python listeleri birbirine benzer.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Listedeki elemanlar </a:t>
            </a:r>
            <a:r>
              <a:rPr b="0" lang="tr-TR" sz="2600" spc="-1" strike="noStrike">
                <a:solidFill>
                  <a:srgbClr val="c9211e"/>
                </a:solidFill>
                <a:latin typeface="Calibri"/>
                <a:ea typeface="DejaVu Sans"/>
              </a:rPr>
              <a:t>değişik veri tipleri</a:t>
            </a:r>
            <a:r>
              <a:rPr b="0" lang="tr-TR" sz="2600" spc="-1" strike="noStrike">
                <a:solidFill>
                  <a:srgbClr val="000000"/>
                </a:solidFill>
                <a:latin typeface="Calibri"/>
                <a:ea typeface="DejaVu Sans"/>
              </a:rPr>
              <a:t>nden olabilir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Liste oluşturulması aşağıdaki gibidir.</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myList = [3, 5.8, "grape"]</a:t>
            </a:r>
            <a:endParaRPr b="0" lang="en-US" sz="2000" spc="-1" strike="noStrike">
              <a:latin typeface="Arial"/>
            </a:endParaRPr>
          </a:p>
          <a:p>
            <a:pPr marL="640080" indent="-273240">
              <a:lnSpc>
                <a:spcPct val="100000"/>
              </a:lnSpc>
              <a:spcBef>
                <a:spcPts val="700"/>
              </a:spcBef>
              <a:tabLst>
                <a:tab algn="l" pos="0"/>
              </a:tabLst>
            </a:pPr>
            <a:endParaRPr b="0" lang="en-US" sz="2000" spc="-1" strike="noStrike">
              <a:latin typeface="Arial"/>
            </a:endParaRPr>
          </a:p>
        </p:txBody>
      </p:sp>
      <p:sp>
        <p:nvSpPr>
          <p:cNvPr id="340"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13FB385-4023-461E-BFC4-97CBDC926EC4}" type="slidenum">
              <a:rPr b="1" lang="tr-TR" sz="1400" spc="-1" strike="noStrike">
                <a:solidFill>
                  <a:srgbClr val="ffffff"/>
                </a:solidFill>
                <a:latin typeface="Calibri"/>
                <a:ea typeface="DejaVu Sans"/>
              </a:rPr>
              <a:t>59</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
        <p:nvSpPr>
          <p:cNvPr id="152" name="CustomShape 2"/>
          <p:cNvSpPr/>
          <p:nvPr/>
        </p:nvSpPr>
        <p:spPr>
          <a:xfrm>
            <a:off x="612720" y="1600200"/>
            <a:ext cx="81522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3200" spc="-1" strike="noStrike">
                <a:solidFill>
                  <a:srgbClr val="000000"/>
                </a:solidFill>
                <a:latin typeface="Calibri"/>
                <a:ea typeface="DejaVu Sans"/>
              </a:rPr>
              <a:t>İlkel sayısal veri tipleri; tamsayı (integer), kayan noktalı (floating point) ve onlu (decimal) veri tipleridir.</a:t>
            </a: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a:p>
            <a:pPr>
              <a:lnSpc>
                <a:spcPct val="100000"/>
              </a:lnSpc>
              <a:spcBef>
                <a:spcPts val="700"/>
              </a:spcBef>
            </a:pPr>
            <a:endParaRPr b="0" lang="en-US" sz="3200" spc="-1" strike="noStrike">
              <a:latin typeface="Arial"/>
            </a:endParaRPr>
          </a:p>
        </p:txBody>
      </p:sp>
      <p:sp>
        <p:nvSpPr>
          <p:cNvPr id="153"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082B178-704B-4604-84AE-5E3AA0D5A882}" type="slidenum">
              <a:rPr b="1" lang="tr-TR" sz="1400" spc="-1" strike="noStrike">
                <a:solidFill>
                  <a:srgbClr val="ffffff"/>
                </a:solidFill>
                <a:latin typeface="Calibri"/>
                <a:ea typeface="DejaVu Sans"/>
              </a:rPr>
              <a:t>6</a:t>
            </a:fld>
            <a:endParaRPr b="0" lang="en-US" sz="1400" spc="-1" strike="noStrike">
              <a:latin typeface="Arial"/>
            </a:endParaRPr>
          </a:p>
        </p:txBody>
      </p:sp>
      <p:pic>
        <p:nvPicPr>
          <p:cNvPr id="154" name="Picture 1" descr=""/>
          <p:cNvPicPr/>
          <p:nvPr/>
        </p:nvPicPr>
        <p:blipFill>
          <a:blip r:embed="rId1"/>
          <a:stretch/>
        </p:blipFill>
        <p:spPr>
          <a:xfrm>
            <a:off x="762120" y="3191040"/>
            <a:ext cx="6666480" cy="33804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6.3.1.11. Liste Tipleri</a:t>
            </a:r>
            <a:endParaRPr b="0" lang="en-US" sz="3600" spc="-1" strike="noStrike">
              <a:latin typeface="Arial"/>
            </a:endParaRPr>
          </a:p>
        </p:txBody>
      </p:sp>
      <p:sp>
        <p:nvSpPr>
          <p:cNvPr id="342" name="CustomShape 2"/>
          <p:cNvSpPr/>
          <p:nvPr/>
        </p:nvSpPr>
        <p:spPr>
          <a:xfrm>
            <a:off x="609480" y="1552680"/>
            <a:ext cx="8152200" cy="487584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Python List</a:t>
            </a:r>
            <a:r>
              <a:rPr b="0" lang="tr-TR" sz="2900" spc="-1" strike="noStrike">
                <a:solidFill>
                  <a:srgbClr val="000000"/>
                </a:solidFill>
                <a:latin typeface="Calibri"/>
                <a:ea typeface="DejaVu Sans"/>
              </a:rPr>
              <a:t>eler</a:t>
            </a:r>
            <a:r>
              <a:rPr b="0" lang="en-US" sz="2900" spc="-1" strike="noStrike">
                <a:solidFill>
                  <a:srgbClr val="000000"/>
                </a:solidFill>
                <a:latin typeface="Calibri"/>
                <a:ea typeface="DejaVu Sans"/>
              </a:rPr>
              <a:t> </a:t>
            </a:r>
            <a:r>
              <a:rPr b="0" lang="en-US" sz="2400" spc="-1" strike="noStrike">
                <a:solidFill>
                  <a:srgbClr val="000000"/>
                </a:solidFill>
                <a:latin typeface="Calibri"/>
                <a:ea typeface="DejaVu Sans"/>
              </a:rPr>
              <a:t>(d</a:t>
            </a:r>
            <a:r>
              <a:rPr b="0" lang="tr-TR" sz="2400" spc="-1" strike="noStrike">
                <a:solidFill>
                  <a:srgbClr val="000000"/>
                </a:solidFill>
                <a:latin typeface="Calibri"/>
                <a:ea typeface="DejaVu Sans"/>
              </a:rPr>
              <a:t>evamı</a:t>
            </a:r>
            <a:r>
              <a:rPr b="0" lang="en-US" sz="2400" spc="-1" strike="noStrike">
                <a:solidFill>
                  <a:srgbClr val="000000"/>
                </a:solidFill>
                <a:latin typeface="Calibri"/>
                <a:ea typeface="DejaVu Sans"/>
              </a:rPr>
              <a:t>)</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Liste indisi “0”dan başlar ve sonradan değiştirilebilir.</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x = myList[1]</a:t>
            </a: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x</a:t>
            </a:r>
            <a:r>
              <a:rPr b="0" lang="tr-TR" sz="2000" spc="-1" strike="noStrike">
                <a:solidFill>
                  <a:srgbClr val="000000"/>
                </a:solidFill>
                <a:latin typeface="Courier New"/>
                <a:ea typeface="DejaVu Sans"/>
              </a:rPr>
              <a:t>’</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e</a:t>
            </a: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5.8</a:t>
            </a:r>
            <a:r>
              <a:rPr b="0" lang="tr-TR" sz="2000" spc="-1" strike="noStrike">
                <a:solidFill>
                  <a:srgbClr val="000000"/>
                </a:solidFill>
                <a:latin typeface="Courier New"/>
                <a:ea typeface="DejaVu Sans"/>
              </a:rPr>
              <a:t> </a:t>
            </a:r>
            <a:r>
              <a:rPr b="0" lang="tr-TR" sz="2600" spc="-1" strike="noStrike">
                <a:solidFill>
                  <a:srgbClr val="000000"/>
                </a:solidFill>
                <a:latin typeface="Calibri"/>
                <a:ea typeface="DejaVu Sans"/>
              </a:rPr>
              <a:t>atar</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tabLst>
                <a:tab algn="l" pos="0"/>
              </a:tabLst>
            </a:pPr>
            <a:r>
              <a:rPr b="0" lang="tr-TR" sz="2600" spc="-1" strike="noStrike">
                <a:solidFill>
                  <a:srgbClr val="000000"/>
                </a:solidFill>
                <a:latin typeface="Calibri"/>
                <a:ea typeface="DejaVu Sans"/>
              </a:rPr>
              <a:t>Liste elemanları del komutuyla silinir.</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del myList[1]</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tabLst>
                <a:tab algn="l" pos="0"/>
              </a:tabLst>
            </a:pPr>
            <a:r>
              <a:rPr b="0" lang="tr-TR" sz="2600" spc="-1" strike="noStrike">
                <a:solidFill>
                  <a:srgbClr val="000000"/>
                </a:solidFill>
                <a:latin typeface="Calibri"/>
                <a:ea typeface="DejaVu Sans"/>
              </a:rPr>
              <a:t>Liste anlamları – küme gösterimiyle temsil edilebilir.</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[x * x </a:t>
            </a:r>
            <a:r>
              <a:rPr b="1" lang="en-US" sz="2000" spc="-1" strike="noStrike">
                <a:solidFill>
                  <a:srgbClr val="000000"/>
                </a:solidFill>
                <a:latin typeface="Courier New"/>
                <a:ea typeface="DejaVu Sans"/>
              </a:rPr>
              <a:t>for</a:t>
            </a:r>
            <a:r>
              <a:rPr b="0" lang="en-US" sz="2000" spc="-1" strike="noStrike">
                <a:solidFill>
                  <a:srgbClr val="000000"/>
                </a:solidFill>
                <a:latin typeface="Courier New"/>
                <a:ea typeface="DejaVu Sans"/>
              </a:rPr>
              <a:t> x </a:t>
            </a:r>
            <a:r>
              <a:rPr b="1" lang="en-US" sz="2000" spc="-1" strike="noStrike">
                <a:solidFill>
                  <a:srgbClr val="000000"/>
                </a:solidFill>
                <a:latin typeface="Courier New"/>
                <a:ea typeface="DejaVu Sans"/>
              </a:rPr>
              <a:t>in range</a:t>
            </a:r>
            <a:r>
              <a:rPr b="0" lang="en-US" sz="2000" spc="-1" strike="noStrike">
                <a:solidFill>
                  <a:srgbClr val="000000"/>
                </a:solidFill>
                <a:latin typeface="Courier New"/>
                <a:ea typeface="DejaVu Sans"/>
              </a:rPr>
              <a:t>(6) </a:t>
            </a:r>
            <a:r>
              <a:rPr b="1" lang="en-US" sz="2000" spc="-1" strike="noStrike">
                <a:solidFill>
                  <a:srgbClr val="000000"/>
                </a:solidFill>
                <a:latin typeface="Courier New"/>
                <a:ea typeface="DejaVu Sans"/>
              </a:rPr>
              <a:t>if</a:t>
            </a:r>
            <a:r>
              <a:rPr b="0" lang="en-US" sz="2000" spc="-1" strike="noStrike">
                <a:solidFill>
                  <a:srgbClr val="000000"/>
                </a:solidFill>
                <a:latin typeface="Courier New"/>
                <a:ea typeface="DejaVu Sans"/>
              </a:rPr>
              <a:t> x % 3 == 0]</a:t>
            </a:r>
            <a:endParaRPr b="0" lang="en-US" sz="20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1" lang="en-US" sz="2000" spc="-1" strike="noStrike">
                <a:solidFill>
                  <a:srgbClr val="000000"/>
                </a:solidFill>
                <a:latin typeface="Courier New"/>
                <a:ea typeface="DejaVu Sans"/>
              </a:rPr>
              <a:t>range</a:t>
            </a:r>
            <a:r>
              <a:rPr b="0" lang="en-US" sz="2000" spc="-1" strike="noStrike">
                <a:solidFill>
                  <a:srgbClr val="000000"/>
                </a:solidFill>
                <a:latin typeface="Courier New"/>
                <a:ea typeface="DejaVu Sans"/>
              </a:rPr>
              <a:t>(12)</a:t>
            </a:r>
            <a:r>
              <a:rPr b="0" lang="en-US" sz="2600" spc="-1" strike="noStrike">
                <a:solidFill>
                  <a:srgbClr val="000000"/>
                </a:solidFill>
                <a:latin typeface="Calibri"/>
                <a:ea typeface="DejaVu Sans"/>
              </a:rPr>
              <a:t> creates </a:t>
            </a:r>
            <a:r>
              <a:rPr b="0" lang="en-US" sz="2000" spc="-1" strike="noStrike">
                <a:solidFill>
                  <a:srgbClr val="000000"/>
                </a:solidFill>
                <a:latin typeface="Courier New"/>
                <a:ea typeface="DejaVu Sans"/>
              </a:rPr>
              <a:t>[0, 1, 2, 3, 4, 5, 6]</a:t>
            </a:r>
            <a:endParaRPr b="0" lang="en-US" sz="20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600" spc="-1" strike="noStrike">
                <a:solidFill>
                  <a:srgbClr val="000000"/>
                </a:solidFill>
                <a:latin typeface="Calibri"/>
                <a:ea typeface="DejaVu Sans"/>
              </a:rPr>
              <a:t>Constructed list: </a:t>
            </a:r>
            <a:r>
              <a:rPr b="0" lang="en-US" sz="2000" spc="-1" strike="noStrike">
                <a:solidFill>
                  <a:srgbClr val="000000"/>
                </a:solidFill>
                <a:latin typeface="Courier New"/>
                <a:ea typeface="DejaVu Sans"/>
              </a:rPr>
              <a:t>[0, 9, 36]</a:t>
            </a:r>
            <a:endParaRPr b="0" lang="en-US" sz="2000" spc="-1" strike="noStrike">
              <a:latin typeface="Arial"/>
            </a:endParaRPr>
          </a:p>
          <a:p>
            <a:pPr marL="640080" indent="-273240">
              <a:lnSpc>
                <a:spcPct val="100000"/>
              </a:lnSpc>
              <a:spcBef>
                <a:spcPts val="550"/>
              </a:spcBef>
              <a:tabLst>
                <a:tab algn="l" pos="0"/>
              </a:tabLst>
            </a:pPr>
            <a:endParaRPr b="0" lang="en-US" sz="2000" spc="-1" strike="noStrike">
              <a:latin typeface="Arial"/>
            </a:endParaRPr>
          </a:p>
        </p:txBody>
      </p:sp>
      <p:sp>
        <p:nvSpPr>
          <p:cNvPr id="343"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F052EF8-F2D9-4C0A-9525-8553856BC47E}" type="slidenum">
              <a:rPr b="1" lang="tr-TR" sz="1400" spc="-1" strike="noStrike">
                <a:solidFill>
                  <a:srgbClr val="ffffff"/>
                </a:solidFill>
                <a:latin typeface="Calibri"/>
                <a:ea typeface="DejaVu Sans"/>
              </a:rPr>
              <a:t>60</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6.3.1.11. Liste Tipleri</a:t>
            </a:r>
            <a:endParaRPr b="0" lang="en-US" sz="3600" spc="-1" strike="noStrike">
              <a:latin typeface="Arial"/>
            </a:endParaRPr>
          </a:p>
        </p:txBody>
      </p:sp>
      <p:sp>
        <p:nvSpPr>
          <p:cNvPr id="345" name="CustomShape 2"/>
          <p:cNvSpPr/>
          <p:nvPr/>
        </p:nvSpPr>
        <p:spPr>
          <a:xfrm>
            <a:off x="612720" y="1647720"/>
            <a:ext cx="8152200" cy="449460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en-US" sz="2900" spc="-1" strike="noStrike">
                <a:solidFill>
                  <a:srgbClr val="000000"/>
                </a:solidFill>
                <a:latin typeface="Calibri"/>
                <a:ea typeface="DejaVu Sans"/>
              </a:rPr>
              <a:t>Haskell’</a:t>
            </a:r>
            <a:r>
              <a:rPr b="0" lang="tr-TR" sz="2900" spc="-1" strike="noStrike">
                <a:solidFill>
                  <a:srgbClr val="000000"/>
                </a:solidFill>
                <a:latin typeface="Calibri"/>
                <a:ea typeface="DejaVu Sans"/>
              </a:rPr>
              <a:t>in</a:t>
            </a:r>
            <a:r>
              <a:rPr b="0" lang="en-US" sz="2900" spc="-1" strike="noStrike">
                <a:solidFill>
                  <a:srgbClr val="000000"/>
                </a:solidFill>
                <a:latin typeface="Calibri"/>
                <a:ea typeface="DejaVu Sans"/>
              </a:rPr>
              <a:t> List</a:t>
            </a:r>
            <a:r>
              <a:rPr b="0" lang="tr-TR" sz="2900" spc="-1" strike="noStrike">
                <a:solidFill>
                  <a:srgbClr val="000000"/>
                </a:solidFill>
                <a:latin typeface="Calibri"/>
                <a:ea typeface="DejaVu Sans"/>
              </a:rPr>
              <a:t>e</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Anlamları</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Orjinal</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   </a:t>
            </a:r>
            <a:r>
              <a:rPr b="0" lang="en-US" sz="2000" spc="-1" strike="noStrike">
                <a:solidFill>
                  <a:srgbClr val="000000"/>
                </a:solidFill>
                <a:latin typeface="Courier New"/>
                <a:ea typeface="DejaVu Sans"/>
              </a:rPr>
              <a:t>[n * n | n &lt;- [1..10]]</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en-US" sz="2900" spc="-1" strike="noStrike">
                <a:solidFill>
                  <a:srgbClr val="000000"/>
                </a:solidFill>
                <a:latin typeface="Calibri"/>
                <a:ea typeface="DejaVu Sans"/>
              </a:rPr>
              <a:t>F#’</a:t>
            </a:r>
            <a:r>
              <a:rPr b="0" lang="tr-TR" sz="2900" spc="-1" strike="noStrike">
                <a:solidFill>
                  <a:srgbClr val="000000"/>
                </a:solidFill>
                <a:latin typeface="Calibri"/>
                <a:ea typeface="DejaVu Sans"/>
              </a:rPr>
              <a:t>in</a:t>
            </a:r>
            <a:r>
              <a:rPr b="0" lang="en-US" sz="2900" spc="-1" strike="noStrike">
                <a:solidFill>
                  <a:srgbClr val="000000"/>
                </a:solidFill>
                <a:latin typeface="Calibri"/>
                <a:ea typeface="DejaVu Sans"/>
              </a:rPr>
              <a:t> List</a:t>
            </a:r>
            <a:r>
              <a:rPr b="0" lang="tr-TR" sz="2900" spc="-1" strike="noStrike">
                <a:solidFill>
                  <a:srgbClr val="000000"/>
                </a:solidFill>
                <a:latin typeface="Calibri"/>
                <a:ea typeface="DejaVu Sans"/>
              </a:rPr>
              <a:t>e Anlamları</a:t>
            </a:r>
            <a:endParaRPr b="0" lang="en-US" sz="2900" spc="-1" strike="noStrike">
              <a:latin typeface="Arial"/>
            </a:endParaRPr>
          </a:p>
          <a:p>
            <a:pPr marL="320040" indent="-318960">
              <a:lnSpc>
                <a:spcPct val="100000"/>
              </a:lnSpc>
              <a:spcBef>
                <a:spcPts val="700"/>
              </a:spcBef>
              <a:tabLst>
                <a:tab algn="l" pos="0"/>
              </a:tabLst>
            </a:pPr>
            <a:r>
              <a:rPr b="0" lang="en-US" sz="2900" spc="-1" strike="noStrike">
                <a:solidFill>
                  <a:srgbClr val="000000"/>
                </a:solidFill>
                <a:latin typeface="Calibri"/>
                <a:ea typeface="DejaVu Sans"/>
              </a:rPr>
              <a:t>    </a:t>
            </a:r>
            <a:r>
              <a:rPr b="1" lang="en-US" sz="2000" spc="-1" strike="noStrike">
                <a:solidFill>
                  <a:srgbClr val="000000"/>
                </a:solidFill>
                <a:latin typeface="Courier New"/>
                <a:ea typeface="DejaVu Sans"/>
              </a:rPr>
              <a:t>let</a:t>
            </a:r>
            <a:r>
              <a:rPr b="0" lang="en-US" sz="2000" spc="-1" strike="noStrike">
                <a:solidFill>
                  <a:srgbClr val="000000"/>
                </a:solidFill>
                <a:latin typeface="Courier New"/>
                <a:ea typeface="DejaVu Sans"/>
              </a:rPr>
              <a:t> myArray = [|</a:t>
            </a:r>
            <a:r>
              <a:rPr b="1" lang="en-US" sz="2000" spc="-1" strike="noStrike">
                <a:solidFill>
                  <a:srgbClr val="000000"/>
                </a:solidFill>
                <a:latin typeface="Courier New"/>
                <a:ea typeface="DejaVu Sans"/>
              </a:rPr>
              <a:t>for</a:t>
            </a:r>
            <a:r>
              <a:rPr b="0" lang="en-US" sz="2000" spc="-1" strike="noStrike">
                <a:solidFill>
                  <a:srgbClr val="000000"/>
                </a:solidFill>
                <a:latin typeface="Courier New"/>
                <a:ea typeface="DejaVu Sans"/>
              </a:rPr>
              <a:t> i </a:t>
            </a:r>
            <a:r>
              <a:rPr b="1" lang="en-US" sz="2000" spc="-1" strike="noStrike">
                <a:solidFill>
                  <a:srgbClr val="000000"/>
                </a:solidFill>
                <a:latin typeface="Courier New"/>
                <a:ea typeface="DejaVu Sans"/>
              </a:rPr>
              <a:t>in</a:t>
            </a:r>
            <a:r>
              <a:rPr b="0" lang="en-US" sz="2000" spc="-1" strike="noStrike">
                <a:solidFill>
                  <a:srgbClr val="000000"/>
                </a:solidFill>
                <a:latin typeface="Courier New"/>
                <a:ea typeface="DejaVu Sans"/>
              </a:rPr>
              <a:t> 1 .. 5 -&gt; [i * i)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 </a:t>
            </a:r>
            <a:r>
              <a:rPr b="0" lang="tr-TR" sz="2900" spc="-1" strike="noStrike">
                <a:solidFill>
                  <a:srgbClr val="000000"/>
                </a:solidFill>
                <a:latin typeface="Calibri"/>
                <a:ea typeface="DejaVu Sans"/>
              </a:rPr>
              <a:t>C# ve Java dilleri de listeleri destekler. Kendi dinamik koleksiyonlarında </a:t>
            </a:r>
            <a:r>
              <a:rPr b="0" lang="tr-TR" sz="2900" spc="-1" strike="noStrike">
                <a:solidFill>
                  <a:srgbClr val="c00000"/>
                </a:solidFill>
                <a:latin typeface="Calibri"/>
                <a:ea typeface="DejaVu Sans"/>
              </a:rPr>
              <a:t>List </a:t>
            </a:r>
            <a:r>
              <a:rPr b="0" lang="tr-TR" sz="2900" spc="-1" strike="noStrike">
                <a:solidFill>
                  <a:srgbClr val="000000"/>
                </a:solidFill>
                <a:latin typeface="Calibri"/>
                <a:ea typeface="DejaVu Sans"/>
              </a:rPr>
              <a:t>ve</a:t>
            </a:r>
            <a:r>
              <a:rPr b="0" lang="tr-TR" sz="2900" spc="-1" strike="noStrike">
                <a:solidFill>
                  <a:srgbClr val="c00000"/>
                </a:solidFill>
                <a:latin typeface="Calibri"/>
                <a:ea typeface="DejaVu Sans"/>
              </a:rPr>
              <a:t> ArrayList </a:t>
            </a:r>
            <a:r>
              <a:rPr b="0" lang="tr-TR" sz="2900" spc="-1" strike="noStrike">
                <a:solidFill>
                  <a:srgbClr val="000000"/>
                </a:solidFill>
                <a:latin typeface="Calibri"/>
                <a:ea typeface="DejaVu Sans"/>
              </a:rPr>
              <a:t>adında sınıfları vardır.</a:t>
            </a:r>
            <a:endParaRPr b="0" lang="en-US" sz="2900" spc="-1" strike="noStrike">
              <a:latin typeface="Arial"/>
            </a:endParaRPr>
          </a:p>
        </p:txBody>
      </p:sp>
      <p:sp>
        <p:nvSpPr>
          <p:cNvPr id="346"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1A5F5474-9A8B-4E30-804D-A06992DBCB0F}" type="slidenum">
              <a:rPr b="1" lang="tr-TR" sz="1400" spc="-1" strike="noStrike">
                <a:solidFill>
                  <a:srgbClr val="ffffff"/>
                </a:solidFill>
                <a:latin typeface="Calibri"/>
                <a:ea typeface="DejaVu Sans"/>
              </a:rPr>
              <a:t>61</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list </a:t>
            </a:r>
            <a:endParaRPr b="0" lang="en-US" sz="4400" spc="-1" strike="noStrike">
              <a:latin typeface="Arial"/>
            </a:endParaRPr>
          </a:p>
        </p:txBody>
      </p:sp>
      <p:sp>
        <p:nvSpPr>
          <p:cNvPr id="34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A045A47-E4C1-460B-B4CA-33CE2FBFEE92}" type="slidenum">
              <a:rPr b="1" lang="tr-TR" sz="1400" spc="-1" strike="noStrike">
                <a:solidFill>
                  <a:srgbClr val="ffffff"/>
                </a:solidFill>
                <a:latin typeface="Calibri"/>
                <a:ea typeface="DejaVu Sans"/>
              </a:rPr>
              <a:t>61</a:t>
            </a:fld>
            <a:endParaRPr b="0" lang="en-US" sz="1400" spc="-1" strike="noStrike">
              <a:latin typeface="Arial"/>
            </a:endParaRPr>
          </a:p>
        </p:txBody>
      </p:sp>
      <p:pic>
        <p:nvPicPr>
          <p:cNvPr id="349" name="İçerik Yer Tutucusu 4" descr=""/>
          <p:cNvPicPr/>
          <p:nvPr/>
        </p:nvPicPr>
        <p:blipFill>
          <a:blip r:embed="rId1"/>
          <a:stretch/>
        </p:blipFill>
        <p:spPr>
          <a:xfrm>
            <a:off x="635400" y="1971720"/>
            <a:ext cx="5466240" cy="14562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java - arraylist</a:t>
            </a:r>
            <a:endParaRPr b="0" lang="en-US" sz="4400" spc="-1" strike="noStrike">
              <a:latin typeface="Arial"/>
            </a:endParaRPr>
          </a:p>
        </p:txBody>
      </p:sp>
      <p:sp>
        <p:nvSpPr>
          <p:cNvPr id="35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DAFE129-DDC2-4D82-BDAC-0FB2C4006F45}"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352" name="İçerik Yer Tutucusu 4" descr=""/>
          <p:cNvPicPr/>
          <p:nvPr/>
        </p:nvPicPr>
        <p:blipFill>
          <a:blip r:embed="rId1"/>
          <a:stretch/>
        </p:blipFill>
        <p:spPr>
          <a:xfrm>
            <a:off x="635040" y="1552680"/>
            <a:ext cx="7466400" cy="3751920"/>
          </a:xfrm>
          <a:prstGeom prst="rect">
            <a:avLst/>
          </a:prstGeom>
          <a:ln>
            <a:noFill/>
          </a:ln>
        </p:spPr>
      </p:pic>
      <p:pic>
        <p:nvPicPr>
          <p:cNvPr id="353" name="Resim 5" descr=""/>
          <p:cNvPicPr/>
          <p:nvPr/>
        </p:nvPicPr>
        <p:blipFill>
          <a:blip r:embed="rId2"/>
          <a:stretch/>
        </p:blipFill>
        <p:spPr>
          <a:xfrm>
            <a:off x="1115640" y="5606640"/>
            <a:ext cx="6285600" cy="9417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6.3.1.14. İlişkili Diziler</a:t>
            </a:r>
            <a:endParaRPr b="0" lang="en-US" sz="3600" spc="-1" strike="noStrike">
              <a:latin typeface="Arial"/>
            </a:endParaRPr>
          </a:p>
        </p:txBody>
      </p:sp>
      <p:sp>
        <p:nvSpPr>
          <p:cNvPr id="355" name="CustomShape 2"/>
          <p:cNvSpPr/>
          <p:nvPr/>
        </p:nvSpPr>
        <p:spPr>
          <a:xfrm>
            <a:off x="612720" y="2790720"/>
            <a:ext cx="8152200" cy="3923280"/>
          </a:xfrm>
          <a:prstGeom prst="rect">
            <a:avLst/>
          </a:prstGeom>
          <a:noFill/>
          <a:ln>
            <a:noFill/>
          </a:ln>
        </p:spPr>
        <p:style>
          <a:lnRef idx="0"/>
          <a:fillRef idx="0"/>
          <a:effectRef idx="0"/>
          <a:fontRef idx="minor"/>
        </p:style>
        <p:txBody>
          <a:bodyPr lIns="90000" rIns="90000" tIns="45000" bIns="45000">
            <a:no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Bir ilişkili dizi (</a:t>
            </a:r>
            <a:r>
              <a:rPr b="0" lang="en-US" sz="2900" spc="-1" strike="noStrike">
                <a:solidFill>
                  <a:srgbClr val="000000"/>
                </a:solidFill>
                <a:latin typeface="Calibri"/>
                <a:ea typeface="DejaVu Sans"/>
              </a:rPr>
              <a:t>associative array</a:t>
            </a:r>
            <a:r>
              <a:rPr b="0" lang="tr-TR" sz="2900" spc="-1" strike="noStrike">
                <a:solidFill>
                  <a:srgbClr val="000000"/>
                </a:solidFill>
                <a:latin typeface="Calibri"/>
                <a:ea typeface="DejaVu Sans"/>
              </a:rPr>
              <a:t>), </a:t>
            </a:r>
            <a:r>
              <a:rPr b="0" lang="tr-TR" sz="2900" spc="-1" strike="noStrike">
                <a:solidFill>
                  <a:srgbClr val="c9211e"/>
                </a:solidFill>
                <a:latin typeface="Calibri"/>
                <a:ea typeface="DejaVu Sans"/>
              </a:rPr>
              <a:t>kendisiyle aynı sayıdaki anahtar denilen değerlerle</a:t>
            </a:r>
            <a:r>
              <a:rPr b="0" lang="tr-TR" sz="2900" spc="-1" strike="noStrike">
                <a:solidFill>
                  <a:srgbClr val="000000"/>
                </a:solidFill>
                <a:latin typeface="Calibri"/>
                <a:ea typeface="DejaVu Sans"/>
              </a:rPr>
              <a:t> indekslenmiş rassal verilerdir.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Anahtar değerlerinden bir kıyım (çırpı, özüt) (hash) algoritması ile değerler bulunur.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Tasarım Problemleri</a:t>
            </a:r>
            <a:r>
              <a:rPr b="0" lang="en-US" sz="2900" spc="-1" strike="noStrike">
                <a:solidFill>
                  <a:srgbClr val="000000"/>
                </a:solidFill>
                <a:latin typeface="Calibri"/>
                <a:ea typeface="DejaVu Sans"/>
              </a:rPr>
              <a:t>:</a:t>
            </a:r>
            <a:endParaRPr b="0" lang="en-US" sz="29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1. </a:t>
            </a:r>
            <a:r>
              <a:rPr b="0" lang="tr-TR" sz="2600" spc="-1" strike="noStrike">
                <a:solidFill>
                  <a:srgbClr val="000000"/>
                </a:solidFill>
                <a:latin typeface="Calibri"/>
                <a:ea typeface="DejaVu Sans"/>
              </a:rPr>
              <a:t>Dizi elemanlarına referansın şekli nedir</a:t>
            </a:r>
            <a:r>
              <a:rPr b="0" lang="en-US" sz="2600" spc="-1" strike="noStrike">
                <a:solidFill>
                  <a:srgbClr val="000000"/>
                </a:solidFill>
                <a:latin typeface="Calibri"/>
                <a:ea typeface="DejaVu Sans"/>
              </a:rPr>
              <a:t>?</a:t>
            </a:r>
            <a:endParaRPr b="0" lang="en-US" sz="2600" spc="-1" strike="noStrike">
              <a:latin typeface="Arial"/>
            </a:endParaRPr>
          </a:p>
          <a:p>
            <a:pPr marL="640080" indent="-273240">
              <a:lnSpc>
                <a:spcPct val="100000"/>
              </a:lnSpc>
              <a:spcBef>
                <a:spcPts val="550"/>
              </a:spcBef>
              <a:tabLst>
                <a:tab algn="l" pos="0"/>
              </a:tabLst>
            </a:pPr>
            <a:r>
              <a:rPr b="0" lang="en-US" sz="2600" spc="-1" strike="noStrike">
                <a:solidFill>
                  <a:srgbClr val="000000"/>
                </a:solidFill>
                <a:latin typeface="Calibri"/>
                <a:ea typeface="DejaVu Sans"/>
              </a:rPr>
              <a:t>2. </a:t>
            </a:r>
            <a:r>
              <a:rPr b="0" lang="tr-TR" sz="2600" spc="-1" strike="noStrike">
                <a:solidFill>
                  <a:srgbClr val="000000"/>
                </a:solidFill>
                <a:latin typeface="Calibri"/>
                <a:ea typeface="DejaVu Sans"/>
              </a:rPr>
              <a:t>Boyut</a:t>
            </a:r>
            <a:r>
              <a:rPr b="0" lang="en-US" sz="2600" spc="-1" strike="noStrike">
                <a:solidFill>
                  <a:srgbClr val="000000"/>
                </a:solidFill>
                <a:latin typeface="Calibri"/>
                <a:ea typeface="DejaVu Sans"/>
              </a:rPr>
              <a:t> stati</a:t>
            </a:r>
            <a:r>
              <a:rPr b="0" lang="tr-TR" sz="2600" spc="-1" strike="noStrike">
                <a:solidFill>
                  <a:srgbClr val="000000"/>
                </a:solidFill>
                <a:latin typeface="Calibri"/>
                <a:ea typeface="DejaVu Sans"/>
              </a:rPr>
              <a:t>k midir</a:t>
            </a:r>
            <a:r>
              <a:rPr b="0" lang="en-US" sz="2600" spc="-1" strike="noStrike">
                <a:solidFill>
                  <a:srgbClr val="000000"/>
                </a:solidFill>
                <a:latin typeface="Calibri"/>
                <a:ea typeface="DejaVu Sans"/>
              </a:rPr>
              <a:t> </a:t>
            </a:r>
            <a:r>
              <a:rPr b="0" lang="tr-TR" sz="2600" spc="-1" strike="noStrike">
                <a:solidFill>
                  <a:srgbClr val="000000"/>
                </a:solidFill>
                <a:latin typeface="Calibri"/>
                <a:ea typeface="DejaVu Sans"/>
              </a:rPr>
              <a:t>yoksa</a:t>
            </a:r>
            <a:r>
              <a:rPr b="0" lang="en-US" sz="2600" spc="-1" strike="noStrike">
                <a:solidFill>
                  <a:srgbClr val="000000"/>
                </a:solidFill>
                <a:latin typeface="Calibri"/>
                <a:ea typeface="DejaVu Sans"/>
              </a:rPr>
              <a:t> d</a:t>
            </a:r>
            <a:r>
              <a:rPr b="0" lang="tr-TR" sz="2600" spc="-1" strike="noStrike">
                <a:solidFill>
                  <a:srgbClr val="000000"/>
                </a:solidFill>
                <a:latin typeface="Calibri"/>
                <a:ea typeface="DejaVu Sans"/>
              </a:rPr>
              <a:t>i</a:t>
            </a:r>
            <a:r>
              <a:rPr b="0" lang="en-US" sz="2600" spc="-1" strike="noStrike">
                <a:solidFill>
                  <a:srgbClr val="000000"/>
                </a:solidFill>
                <a:latin typeface="Calibri"/>
                <a:ea typeface="DejaVu Sans"/>
              </a:rPr>
              <a:t>nami</a:t>
            </a:r>
            <a:r>
              <a:rPr b="0" lang="tr-TR" sz="2600" spc="-1" strike="noStrike">
                <a:solidFill>
                  <a:srgbClr val="000000"/>
                </a:solidFill>
                <a:latin typeface="Calibri"/>
                <a:ea typeface="DejaVu Sans"/>
              </a:rPr>
              <a:t>k mi</a:t>
            </a:r>
            <a:r>
              <a:rPr b="0" lang="en-US" sz="2600" spc="-1" strike="noStrike">
                <a:solidFill>
                  <a:srgbClr val="000000"/>
                </a:solidFill>
                <a:latin typeface="Calibri"/>
                <a:ea typeface="DejaVu Sans"/>
              </a:rPr>
              <a:t>?</a:t>
            </a:r>
            <a:endParaRPr b="0" lang="en-US" sz="2600" spc="-1" strike="noStrike">
              <a:latin typeface="Arial"/>
            </a:endParaRPr>
          </a:p>
        </p:txBody>
      </p:sp>
      <p:sp>
        <p:nvSpPr>
          <p:cNvPr id="356" name="CustomShape 3"/>
          <p:cNvSpPr/>
          <p:nvPr/>
        </p:nvSpPr>
        <p:spPr>
          <a:xfrm>
            <a:off x="3457440" y="1500120"/>
            <a:ext cx="2513520" cy="1256400"/>
          </a:xfrm>
          <a:prstGeom prst="ellipse">
            <a:avLst/>
          </a:prstGeom>
          <a:gradFill rotWithShape="0">
            <a:gsLst>
              <a:gs pos="0">
                <a:srgbClr val="ffffff"/>
              </a:gs>
              <a:gs pos="100000">
                <a:srgbClr val="000099"/>
              </a:gs>
            </a:gsLst>
            <a:path path="rect"/>
          </a:gradFill>
          <a:ln w="9360">
            <a:noFill/>
          </a:ln>
        </p:spPr>
        <p:style>
          <a:lnRef idx="0"/>
          <a:fillRef idx="0"/>
          <a:effectRef idx="0"/>
          <a:fontRef idx="minor"/>
        </p:style>
      </p:sp>
      <p:pic>
        <p:nvPicPr>
          <p:cNvPr id="357" name="Picture 5" descr=""/>
          <p:cNvPicPr/>
          <p:nvPr/>
        </p:nvPicPr>
        <p:blipFill>
          <a:blip r:embed="rId1"/>
          <a:srcRect l="31144" t="0" r="0" b="0"/>
          <a:stretch/>
        </p:blipFill>
        <p:spPr>
          <a:xfrm>
            <a:off x="3255840" y="1500120"/>
            <a:ext cx="2715120" cy="1256400"/>
          </a:xfrm>
          <a:prstGeom prst="rect">
            <a:avLst/>
          </a:prstGeom>
          <a:ln w="9360">
            <a:noFill/>
          </a:ln>
        </p:spPr>
      </p:pic>
      <p:sp>
        <p:nvSpPr>
          <p:cNvPr id="358" name="Line 4"/>
          <p:cNvSpPr/>
          <p:nvPr/>
        </p:nvSpPr>
        <p:spPr>
          <a:xfrm>
            <a:off x="2570040" y="2139840"/>
            <a:ext cx="930240" cy="3240"/>
          </a:xfrm>
          <a:prstGeom prst="line">
            <a:avLst/>
          </a:prstGeom>
          <a:ln w="28440">
            <a:solidFill>
              <a:schemeClr val="tx1"/>
            </a:solidFill>
            <a:round/>
            <a:tailEnd len="lg" type="triangle" w="lg"/>
          </a:ln>
        </p:spPr>
        <p:style>
          <a:lnRef idx="0"/>
          <a:fillRef idx="0"/>
          <a:effectRef idx="0"/>
          <a:fontRef idx="minor"/>
        </p:style>
      </p:sp>
      <p:sp>
        <p:nvSpPr>
          <p:cNvPr id="359" name="CustomShape 5"/>
          <p:cNvSpPr/>
          <p:nvPr/>
        </p:nvSpPr>
        <p:spPr>
          <a:xfrm>
            <a:off x="428760" y="1785960"/>
            <a:ext cx="2769120" cy="785880"/>
          </a:xfrm>
          <a:prstGeom prst="rect">
            <a:avLst/>
          </a:prstGeom>
          <a:noFill/>
          <a:ln w="9360">
            <a:noFill/>
          </a:ln>
        </p:spPr>
        <p:style>
          <a:lnRef idx="0"/>
          <a:fillRef idx="0"/>
          <a:effectRef idx="0"/>
          <a:fontRef idx="minor"/>
        </p:style>
        <p:txBody>
          <a:bodyPr lIns="90000" rIns="90000" tIns="45000" bIns="45000">
            <a:spAutoFit/>
          </a:bodyPr>
          <a:p>
            <a:pPr>
              <a:lnSpc>
                <a:spcPct val="100000"/>
              </a:lnSpc>
              <a:spcBef>
                <a:spcPts val="1199"/>
              </a:spcBef>
            </a:pPr>
            <a:r>
              <a:rPr b="0" lang="tr-TR" sz="2400" spc="-1" strike="noStrike">
                <a:solidFill>
                  <a:srgbClr val="ffff00"/>
                </a:solidFill>
                <a:latin typeface="Calibri"/>
                <a:ea typeface="굴림"/>
              </a:rPr>
              <a:t>Anahtar</a:t>
            </a:r>
            <a:endParaRPr b="0" lang="en-US" sz="2400" spc="-1" strike="noStrike">
              <a:latin typeface="Arial"/>
            </a:endParaRPr>
          </a:p>
          <a:p>
            <a:pPr>
              <a:lnSpc>
                <a:spcPct val="100000"/>
              </a:lnSpc>
              <a:spcBef>
                <a:spcPts val="201"/>
              </a:spcBef>
            </a:pPr>
            <a:r>
              <a:rPr b="0" lang="tr-TR" sz="2000" spc="-1" strike="noStrike">
                <a:solidFill>
                  <a:srgbClr val="000000"/>
                </a:solidFill>
                <a:latin typeface="Calibri"/>
                <a:ea typeface="굴림"/>
              </a:rPr>
              <a:t>Ör:</a:t>
            </a:r>
            <a:r>
              <a:rPr b="0" lang="en-US" sz="2000" spc="-1" strike="noStrike">
                <a:solidFill>
                  <a:srgbClr val="000000"/>
                </a:solidFill>
                <a:latin typeface="Calibri"/>
                <a:ea typeface="굴림"/>
              </a:rPr>
              <a:t> </a:t>
            </a:r>
            <a:r>
              <a:rPr b="0" lang="tr-TR" sz="2000" spc="-1" strike="noStrike">
                <a:solidFill>
                  <a:srgbClr val="000000"/>
                </a:solidFill>
                <a:latin typeface="Calibri"/>
                <a:ea typeface="굴림"/>
              </a:rPr>
              <a:t>bir e-posta adresi</a:t>
            </a:r>
            <a:endParaRPr b="0" lang="en-US" sz="2000" spc="-1" strike="noStrike">
              <a:latin typeface="Arial"/>
            </a:endParaRPr>
          </a:p>
        </p:txBody>
      </p:sp>
      <p:sp>
        <p:nvSpPr>
          <p:cNvPr id="360" name="Line 6"/>
          <p:cNvSpPr/>
          <p:nvPr/>
        </p:nvSpPr>
        <p:spPr>
          <a:xfrm>
            <a:off x="5972040" y="2139840"/>
            <a:ext cx="799920" cy="0"/>
          </a:xfrm>
          <a:prstGeom prst="line">
            <a:avLst/>
          </a:prstGeom>
          <a:ln w="28440">
            <a:solidFill>
              <a:schemeClr val="tx1"/>
            </a:solidFill>
            <a:round/>
            <a:tailEnd len="lg" type="triangle" w="lg"/>
          </a:ln>
        </p:spPr>
        <p:style>
          <a:lnRef idx="0"/>
          <a:fillRef idx="0"/>
          <a:effectRef idx="0"/>
          <a:fontRef idx="minor"/>
        </p:style>
      </p:sp>
      <p:sp>
        <p:nvSpPr>
          <p:cNvPr id="361" name="CustomShape 7"/>
          <p:cNvSpPr/>
          <p:nvPr/>
        </p:nvSpPr>
        <p:spPr>
          <a:xfrm>
            <a:off x="6861240" y="1771560"/>
            <a:ext cx="2067480" cy="785880"/>
          </a:xfrm>
          <a:prstGeom prst="rect">
            <a:avLst/>
          </a:prstGeom>
          <a:noFill/>
          <a:ln w="9360">
            <a:noFill/>
          </a:ln>
        </p:spPr>
        <p:style>
          <a:lnRef idx="0"/>
          <a:fillRef idx="0"/>
          <a:effectRef idx="0"/>
          <a:fontRef idx="minor"/>
        </p:style>
        <p:txBody>
          <a:bodyPr lIns="90000" rIns="90000" tIns="45000" bIns="45000">
            <a:spAutoFit/>
          </a:bodyPr>
          <a:p>
            <a:pPr>
              <a:lnSpc>
                <a:spcPct val="100000"/>
              </a:lnSpc>
              <a:spcBef>
                <a:spcPts val="1199"/>
              </a:spcBef>
            </a:pPr>
            <a:r>
              <a:rPr b="0" lang="tr-TR" sz="2400" spc="-1" strike="noStrike">
                <a:solidFill>
                  <a:srgbClr val="ffff00"/>
                </a:solidFill>
                <a:latin typeface="Calibri"/>
                <a:ea typeface="굴림"/>
              </a:rPr>
              <a:t>Değer</a:t>
            </a:r>
            <a:endParaRPr b="0" lang="en-US" sz="2400" spc="-1" strike="noStrike">
              <a:latin typeface="Arial"/>
            </a:endParaRPr>
          </a:p>
          <a:p>
            <a:pPr>
              <a:lnSpc>
                <a:spcPct val="100000"/>
              </a:lnSpc>
              <a:spcBef>
                <a:spcPts val="201"/>
              </a:spcBef>
            </a:pPr>
            <a:r>
              <a:rPr b="0" lang="tr-TR" sz="2000" spc="-1" strike="noStrike">
                <a:solidFill>
                  <a:srgbClr val="000000"/>
                </a:solidFill>
                <a:latin typeface="Calibri"/>
                <a:ea typeface="굴림"/>
              </a:rPr>
              <a:t>Ör:</a:t>
            </a:r>
            <a:r>
              <a:rPr b="0" lang="en-US" sz="2000" spc="-1" strike="noStrike">
                <a:solidFill>
                  <a:srgbClr val="000000"/>
                </a:solidFill>
                <a:latin typeface="Calibri"/>
                <a:ea typeface="굴림"/>
              </a:rPr>
              <a:t> </a:t>
            </a:r>
            <a:r>
              <a:rPr b="0" lang="tr-TR" sz="2000" spc="-1" strike="noStrike">
                <a:solidFill>
                  <a:srgbClr val="000000"/>
                </a:solidFill>
                <a:latin typeface="Calibri"/>
                <a:ea typeface="굴림"/>
              </a:rPr>
              <a:t>bir öğrenci adı</a:t>
            </a:r>
            <a:endParaRPr b="0" lang="en-US" sz="2000" spc="-1" strike="noStrike">
              <a:latin typeface="Arial"/>
            </a:endParaRPr>
          </a:p>
        </p:txBody>
      </p:sp>
      <p:sp>
        <p:nvSpPr>
          <p:cNvPr id="362" name="CustomShape 8"/>
          <p:cNvSpPr/>
          <p:nvPr/>
        </p:nvSpPr>
        <p:spPr>
          <a:xfrm>
            <a:off x="3900600" y="1857240"/>
            <a:ext cx="1670400" cy="455400"/>
          </a:xfrm>
          <a:prstGeom prst="rect">
            <a:avLst/>
          </a:prstGeom>
          <a:noFill/>
          <a:ln w="9360">
            <a:noFill/>
          </a:ln>
        </p:spPr>
        <p:style>
          <a:lnRef idx="0"/>
          <a:fillRef idx="0"/>
          <a:effectRef idx="0"/>
          <a:fontRef idx="minor"/>
        </p:style>
        <p:txBody>
          <a:bodyPr lIns="90000" rIns="90000" tIns="45000" bIns="45000">
            <a:spAutoFit/>
          </a:bodyPr>
          <a:p>
            <a:pPr>
              <a:lnSpc>
                <a:spcPct val="100000"/>
              </a:lnSpc>
              <a:spcBef>
                <a:spcPts val="1199"/>
              </a:spcBef>
            </a:pPr>
            <a:r>
              <a:rPr b="0" lang="tr-TR" sz="2400" spc="-1" strike="noStrike">
                <a:solidFill>
                  <a:srgbClr val="ff3300"/>
                </a:solidFill>
                <a:latin typeface="Calibri"/>
                <a:ea typeface="굴림"/>
              </a:rPr>
              <a:t>İlişkili Dizi</a:t>
            </a:r>
            <a:endParaRPr b="0" lang="en-US" sz="2400" spc="-1" strike="noStrike">
              <a:latin typeface="Arial"/>
            </a:endParaRPr>
          </a:p>
        </p:txBody>
      </p:sp>
      <p:sp>
        <p:nvSpPr>
          <p:cNvPr id="363" name="CustomShape 9"/>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4EA4D96-C28F-40DA-8CB2-8E835B2FCDD3}" type="slidenum">
              <a:rPr b="1" lang="tr-TR" sz="1400" spc="-1" strike="noStrike">
                <a:solidFill>
                  <a:srgbClr val="ffffff"/>
                </a:solidFill>
                <a:latin typeface="Calibri"/>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6.3.1.14. İlişkili Diziler</a:t>
            </a:r>
            <a:endParaRPr b="0" lang="en-US" sz="3600" spc="-1" strike="noStrike">
              <a:latin typeface="Arial"/>
            </a:endParaRPr>
          </a:p>
        </p:txBody>
      </p:sp>
      <p:sp>
        <p:nvSpPr>
          <p:cNvPr id="365" name="CustomShape 2"/>
          <p:cNvSpPr/>
          <p:nvPr/>
        </p:nvSpPr>
        <p:spPr>
          <a:xfrm>
            <a:off x="285840" y="1571760"/>
            <a:ext cx="8714520" cy="5285160"/>
          </a:xfrm>
          <a:prstGeom prst="rect">
            <a:avLst/>
          </a:prstGeom>
          <a:noFill/>
          <a:ln>
            <a:noFill/>
          </a:ln>
        </p:spPr>
        <p:style>
          <a:lnRef idx="0"/>
          <a:fillRef idx="0"/>
          <a:effectRef idx="0"/>
          <a:fontRef idx="minor"/>
        </p:style>
        <p:txBody>
          <a:bodyPr lIns="90000" rIns="90000" tIns="45000" bIns="45000">
            <a:normAutofit fontScale="67000"/>
          </a:bodyPr>
          <a:p>
            <a:pPr marL="320040" indent="-318960">
              <a:lnSpc>
                <a:spcPct val="100000"/>
              </a:lnSpc>
              <a:spcBef>
                <a:spcPts val="700"/>
              </a:spcBef>
              <a:tabLst>
                <a:tab algn="l" pos="0"/>
              </a:tabLst>
            </a:pPr>
            <a:r>
              <a:rPr b="1" lang="tr-TR" sz="2900" spc="-1" strike="noStrike">
                <a:solidFill>
                  <a:srgbClr val="000000"/>
                </a:solidFill>
                <a:latin typeface="Calibri"/>
                <a:ea typeface="DejaVu Sans"/>
              </a:rPr>
              <a:t>	</a:t>
            </a:r>
            <a:r>
              <a:rPr b="1" lang="tr-TR" sz="2900" spc="-1" strike="noStrike">
                <a:solidFill>
                  <a:srgbClr val="000000"/>
                </a:solidFill>
                <a:latin typeface="Calibri"/>
                <a:ea typeface="DejaVu Sans"/>
              </a:rPr>
              <a:t>Perl’de İlişkili Diziler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Değişkenler % ile başlar. Boyu değişkendir.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Sabit değerler parantez arasına yazılır</a:t>
            </a:r>
            <a:endParaRPr b="0" lang="en-US" sz="2900" spc="-1" strike="noStrike">
              <a:latin typeface="Arial"/>
            </a:endParaRPr>
          </a:p>
          <a:p>
            <a:pPr marL="320040" indent="-318960">
              <a:lnSpc>
                <a:spcPct val="100000"/>
              </a:lnSpc>
              <a:spcBef>
                <a:spcPts val="700"/>
              </a:spcBef>
              <a:tabLst>
                <a:tab algn="l" pos="0"/>
              </a:tabLst>
            </a:pPr>
            <a:r>
              <a:rPr b="0" lang="tr-TR" sz="3200" spc="-1" strike="noStrike">
                <a:solidFill>
                  <a:srgbClr val="000000"/>
                </a:solidFill>
                <a:latin typeface="Calibri"/>
                <a:ea typeface="DejaVu Sans"/>
              </a:rPr>
              <a:t>	</a:t>
            </a:r>
            <a:r>
              <a:rPr b="0" lang="tr-TR" sz="2000" spc="-1" strike="noStrike">
                <a:solidFill>
                  <a:srgbClr val="000000"/>
                </a:solidFill>
                <a:latin typeface="Courier New"/>
                <a:ea typeface="DejaVu Sans"/>
              </a:rPr>
              <a:t>%YuksekSicakliklar = (“Pazartesi” =&gt; 45, “Salı” =&gt; 49,…);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İndisleme küme parantezleri ve anahtar verilerle ($) yapılır.</a:t>
            </a:r>
            <a:endParaRPr b="0" lang="en-US" sz="2900" spc="-1" strike="noStrike">
              <a:latin typeface="Arial"/>
            </a:endParaRPr>
          </a:p>
          <a:p>
            <a:pPr marL="640080" indent="-273240">
              <a:lnSpc>
                <a:spcPct val="100000"/>
              </a:lnSpc>
              <a:spcBef>
                <a:spcPts val="550"/>
              </a:spcBef>
              <a:tabLst>
                <a:tab algn="l" pos="0"/>
              </a:tabLst>
            </a:pPr>
            <a:r>
              <a:rPr b="0" lang="en-US" sz="2000" spc="-1" strike="noStrike">
                <a:solidFill>
                  <a:srgbClr val="000000"/>
                </a:solidFill>
                <a:latin typeface="Courier New"/>
                <a:ea typeface="DejaVu Sans"/>
              </a:rPr>
              <a:t>$hi_temps{"Wed"} = 83;</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Elemanlar delete komutuyla silinir.</a:t>
            </a:r>
            <a:endParaRPr b="0" lang="en-US" sz="2900" spc="-1" strike="noStrike">
              <a:latin typeface="Arial"/>
            </a:endParaRPr>
          </a:p>
          <a:p>
            <a:pPr marL="640080" indent="-273240">
              <a:lnSpc>
                <a:spcPct val="100000"/>
              </a:lnSpc>
              <a:spcBef>
                <a:spcPts val="550"/>
              </a:spcBef>
              <a:tabLst>
                <a:tab algn="l" pos="0"/>
              </a:tabLst>
            </a:pPr>
            <a:r>
              <a:rPr b="1" lang="en-US" sz="2600" spc="-1" strike="noStrike">
                <a:solidFill>
                  <a:srgbClr val="000000"/>
                </a:solidFill>
                <a:latin typeface="Courier New"/>
                <a:ea typeface="DejaVu Sans"/>
              </a:rPr>
              <a:t>	</a:t>
            </a:r>
            <a:r>
              <a:rPr b="1" lang="en-US" sz="2000" spc="-1" strike="noStrike">
                <a:solidFill>
                  <a:srgbClr val="000000"/>
                </a:solidFill>
                <a:latin typeface="Courier New"/>
                <a:ea typeface="DejaVu Sans"/>
              </a:rPr>
              <a:t>delete</a:t>
            </a:r>
            <a:r>
              <a:rPr b="0" lang="en-US" sz="2000" spc="-1" strike="noStrike">
                <a:solidFill>
                  <a:srgbClr val="000000"/>
                </a:solidFill>
                <a:latin typeface="Courier New"/>
                <a:ea typeface="DejaVu Sans"/>
              </a:rPr>
              <a:t> $hi_temps{"Tue"};</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Diziyi tamamen boşaltmak için</a:t>
            </a:r>
            <a:endParaRPr b="0" lang="en-US" sz="2900" spc="-1" strike="noStrike">
              <a:latin typeface="Arial"/>
            </a:endParaRPr>
          </a:p>
          <a:p>
            <a:pPr marL="914400" indent="-227520">
              <a:lnSpc>
                <a:spcPct val="100000"/>
              </a:lnSpc>
              <a:spcBef>
                <a:spcPts val="499"/>
              </a:spcBef>
              <a:tabLst>
                <a:tab algn="l" pos="0"/>
              </a:tabLst>
            </a:pPr>
            <a:r>
              <a:rPr b="0" lang="tr-TR" sz="2300" spc="-1" strike="noStrike">
                <a:solidFill>
                  <a:srgbClr val="000000"/>
                </a:solidFill>
                <a:latin typeface="Courier New"/>
                <a:ea typeface="DejaVu Sans"/>
              </a:rPr>
              <a:t>@YuksekSicakliklar = ();</a:t>
            </a:r>
            <a:endParaRPr b="0" lang="en-US" sz="23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PHP dizilimleri hem normal hem ilişkili dizilimlerdir.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900" spc="-1" strike="noStrike">
                <a:solidFill>
                  <a:srgbClr val="000000"/>
                </a:solidFill>
                <a:latin typeface="Calibri"/>
                <a:ea typeface="DejaVu Sans"/>
              </a:rPr>
              <a:t>Eğer dizilimde arama yapılacaksa ilişkili dizilimler çok verimlidir. Sıralı erişim için normal dizilim kullanılmalıdır.</a:t>
            </a:r>
            <a:endParaRPr b="0" lang="en-US" sz="2900" spc="-1" strike="noStrike">
              <a:latin typeface="Arial"/>
            </a:endParaRPr>
          </a:p>
          <a:p>
            <a:pPr marL="640080" indent="-273240">
              <a:lnSpc>
                <a:spcPct val="100000"/>
              </a:lnSpc>
              <a:spcBef>
                <a:spcPts val="550"/>
              </a:spcBef>
              <a:tabLst>
                <a:tab algn="l" pos="0"/>
              </a:tabLst>
            </a:pPr>
            <a:endParaRPr b="0" lang="en-US" sz="2900" spc="-1" strike="noStrike">
              <a:latin typeface="Arial"/>
            </a:endParaRPr>
          </a:p>
        </p:txBody>
      </p:sp>
      <p:sp>
        <p:nvSpPr>
          <p:cNvPr id="366"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F884A2D-FD45-43CB-85E7-86897588CF47}" type="slidenum">
              <a:rPr b="1" lang="tr-TR" sz="1400" spc="-1" strike="noStrike">
                <a:solidFill>
                  <a:srgbClr val="ffffff"/>
                </a:solidFill>
                <a:latin typeface="Calibri"/>
                <a:ea typeface="DejaVu Sans"/>
              </a:rPr>
              <a:t>65</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Python - Dictionary</a:t>
            </a:r>
            <a:endParaRPr b="0" lang="en-US" sz="4400" spc="-1" strike="noStrike">
              <a:latin typeface="Arial"/>
            </a:endParaRPr>
          </a:p>
        </p:txBody>
      </p:sp>
      <p:sp>
        <p:nvSpPr>
          <p:cNvPr id="36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20F6CF8-6F50-4A8E-857B-91C22B014683}" type="slidenum">
              <a:rPr b="1" lang="tr-TR" sz="1400" spc="-1" strike="noStrike">
                <a:solidFill>
                  <a:srgbClr val="ffffff"/>
                </a:solidFill>
                <a:latin typeface="Calibri"/>
                <a:ea typeface="DejaVu Sans"/>
              </a:rPr>
              <a:t>65</a:t>
            </a:fld>
            <a:endParaRPr b="0" lang="en-US" sz="1400" spc="-1" strike="noStrike">
              <a:latin typeface="Arial"/>
            </a:endParaRPr>
          </a:p>
        </p:txBody>
      </p:sp>
      <p:sp>
        <p:nvSpPr>
          <p:cNvPr id="369" name="CustomShape 3"/>
          <p:cNvSpPr/>
          <p:nvPr/>
        </p:nvSpPr>
        <p:spPr>
          <a:xfrm>
            <a:off x="612720" y="1600200"/>
            <a:ext cx="8152200" cy="4494600"/>
          </a:xfrm>
          <a:prstGeom prst="rect">
            <a:avLst/>
          </a:prstGeom>
          <a:noFill/>
          <a:ln>
            <a:noFill/>
          </a:ln>
        </p:spPr>
        <p:style>
          <a:lnRef idx="0"/>
          <a:fillRef idx="0"/>
          <a:effectRef idx="0"/>
          <a:fontRef idx="minor"/>
        </p:style>
      </p:sp>
      <p:pic>
        <p:nvPicPr>
          <p:cNvPr id="370" name="Resim 4" descr=""/>
          <p:cNvPicPr/>
          <p:nvPr/>
        </p:nvPicPr>
        <p:blipFill>
          <a:blip r:embed="rId1"/>
          <a:stretch/>
        </p:blipFill>
        <p:spPr>
          <a:xfrm>
            <a:off x="612720" y="1700640"/>
            <a:ext cx="6656760" cy="264672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6.3.2. Record (Kayıt) Tipi</a:t>
            </a:r>
            <a:endParaRPr b="0" lang="en-US" sz="3600" spc="-1" strike="noStrike">
              <a:latin typeface="Arial"/>
            </a:endParaRPr>
          </a:p>
        </p:txBody>
      </p:sp>
      <p:sp>
        <p:nvSpPr>
          <p:cNvPr id="37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12B9563-DD24-40D4-AE93-25B0F4070E97}" type="slidenum">
              <a:rPr b="1" lang="tr-TR" sz="1400" spc="-1" strike="noStrike">
                <a:solidFill>
                  <a:srgbClr val="ffffff"/>
                </a:solidFill>
                <a:latin typeface="Calibri"/>
                <a:ea typeface="DejaVu Sans"/>
              </a:rPr>
              <a:t>67</a:t>
            </a:fld>
            <a:endParaRPr b="0" lang="en-US" sz="1400" spc="-1" strike="noStrike">
              <a:latin typeface="Arial"/>
            </a:endParaRPr>
          </a:p>
        </p:txBody>
      </p:sp>
      <p:sp>
        <p:nvSpPr>
          <p:cNvPr id="373" name="CustomShape 3"/>
          <p:cNvSpPr/>
          <p:nvPr/>
        </p:nvSpPr>
        <p:spPr>
          <a:xfrm>
            <a:off x="179640" y="1600200"/>
            <a:ext cx="8856000" cy="51138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Bir sınıftaki öğrencilerin hem numara, hem ad-soyad hem de adreslerinin tutulması için </a:t>
            </a:r>
            <a:r>
              <a:rPr b="0" lang="tr-TR" sz="2900" spc="-1" strike="noStrike">
                <a:solidFill>
                  <a:srgbClr val="c9211e"/>
                </a:solidFill>
                <a:latin typeface="Calibri"/>
                <a:ea typeface="DejaVu Sans"/>
              </a:rPr>
              <a:t>3 ayrı diziye gereksinim</a:t>
            </a:r>
            <a:r>
              <a:rPr b="0" lang="tr-TR" sz="2900" spc="-1" strike="noStrike">
                <a:solidFill>
                  <a:srgbClr val="000000"/>
                </a:solidFill>
                <a:latin typeface="Calibri"/>
                <a:ea typeface="DejaVu Sans"/>
              </a:rPr>
              <a:t> vardır.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Kayıt tipi, programlardaki bu tür gereksinimleri karşılamak için tasarlanmıştır.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Kayıt</a:t>
            </a:r>
            <a:r>
              <a:rPr b="0" lang="tr-TR" sz="2900" spc="-1" strike="noStrike">
                <a:solidFill>
                  <a:srgbClr val="000000"/>
                </a:solidFill>
                <a:latin typeface="Calibri"/>
                <a:ea typeface="DejaVu Sans"/>
              </a:rPr>
              <a:t> (</a:t>
            </a:r>
            <a:r>
              <a:rPr b="0" i="1" lang="tr-TR" sz="2900" spc="-1" strike="noStrike">
                <a:solidFill>
                  <a:srgbClr val="000000"/>
                </a:solidFill>
                <a:latin typeface="Calibri"/>
                <a:ea typeface="DejaVu Sans"/>
              </a:rPr>
              <a:t>record</a:t>
            </a:r>
            <a:r>
              <a:rPr b="0" lang="tr-TR" sz="2900" spc="-1" strike="noStrike">
                <a:solidFill>
                  <a:srgbClr val="000000"/>
                </a:solidFill>
                <a:latin typeface="Calibri"/>
                <a:ea typeface="DejaVu Sans"/>
              </a:rPr>
              <a:t>)</a:t>
            </a:r>
            <a:r>
              <a:rPr b="1" lang="tr-TR" sz="2900" spc="-1" strike="noStrike">
                <a:solidFill>
                  <a:srgbClr val="000000"/>
                </a:solidFill>
                <a:latin typeface="Calibri"/>
                <a:ea typeface="DejaVu Sans"/>
              </a:rPr>
              <a:t> tipi</a:t>
            </a:r>
            <a:r>
              <a:rPr b="0" lang="tr-TR" sz="2900" spc="-1" strike="noStrike">
                <a:solidFill>
                  <a:srgbClr val="000000"/>
                </a:solidFill>
                <a:latin typeface="Calibri"/>
                <a:ea typeface="DejaVu Sans"/>
              </a:rPr>
              <a:t>, her elemanın ismiyle ayırt edildiği </a:t>
            </a:r>
            <a:r>
              <a:rPr b="0" lang="tr-TR" sz="2900" spc="-1" strike="noStrike">
                <a:solidFill>
                  <a:srgbClr val="c9211e"/>
                </a:solidFill>
                <a:latin typeface="Calibri"/>
                <a:ea typeface="DejaVu Sans"/>
              </a:rPr>
              <a:t>heterojen veri</a:t>
            </a:r>
            <a:r>
              <a:rPr b="0" lang="tr-TR" sz="2900" spc="-1" strike="noStrike">
                <a:solidFill>
                  <a:srgbClr val="000000"/>
                </a:solidFill>
                <a:latin typeface="Calibri"/>
                <a:ea typeface="DejaVu Sans"/>
              </a:rPr>
              <a:t> elemanları topluluğudur. İlk olarak COBOL'da tanıtılan kayıt tipi, daha sonra çoğu programlama dilinde yer almıştır.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Tasarım sorunları:</a:t>
            </a:r>
            <a:endParaRPr b="0" lang="en-US" sz="29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1. Referansların şekli nasıl olacak?</a:t>
            </a:r>
            <a:endParaRPr b="0" lang="en-US" sz="26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600" spc="-1" strike="noStrike">
                <a:solidFill>
                  <a:srgbClr val="000000"/>
                </a:solidFill>
                <a:latin typeface="Calibri"/>
                <a:ea typeface="DejaVu Sans"/>
              </a:rPr>
              <a:t>2. Hangi birim işlemleri tanımlanacak?</a:t>
            </a:r>
            <a:endParaRPr b="0" lang="en-US" sz="2600" spc="-1" strike="noStrike">
              <a:latin typeface="Arial"/>
            </a:endParaRPr>
          </a:p>
          <a:p>
            <a:pPr>
              <a:lnSpc>
                <a:spcPct val="100000"/>
              </a:lnSpc>
              <a:spcBef>
                <a:spcPts val="700"/>
              </a:spcBef>
            </a:pP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6.3.2. Record (Kayıt) Tipi</a:t>
            </a:r>
            <a:endParaRPr b="0" lang="en-US" sz="3600" spc="-1" strike="noStrike">
              <a:latin typeface="Arial"/>
            </a:endParaRPr>
          </a:p>
        </p:txBody>
      </p:sp>
      <p:sp>
        <p:nvSpPr>
          <p:cNvPr id="37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C308906-B21A-449E-9DF4-6317B4B599CA}" type="slidenum">
              <a:rPr b="1" lang="tr-TR" sz="1400" spc="-1" strike="noStrike">
                <a:solidFill>
                  <a:srgbClr val="ffffff"/>
                </a:solidFill>
                <a:latin typeface="Calibri"/>
                <a:ea typeface="DejaVu Sans"/>
              </a:rPr>
              <a:t>68</a:t>
            </a:fld>
            <a:endParaRPr b="0" lang="en-US" sz="1400" spc="-1" strike="noStrike">
              <a:latin typeface="Arial"/>
            </a:endParaRPr>
          </a:p>
        </p:txBody>
      </p:sp>
      <p:sp>
        <p:nvSpPr>
          <p:cNvPr id="376" name="CustomShape 3"/>
          <p:cNvSpPr/>
          <p:nvPr/>
        </p:nvSpPr>
        <p:spPr>
          <a:xfrm>
            <a:off x="179640" y="1600200"/>
            <a:ext cx="8856000" cy="504252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ff0000"/>
                </a:solidFill>
                <a:latin typeface="Calibri"/>
                <a:ea typeface="DejaVu Sans"/>
              </a:rPr>
              <a:t>Diziler ve kayıtlar arasındaki en temel fark, dizilerde homojen elemanların, kayıtlarda ise heterojen elemanların bulunmasıdır.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Bunun sonucu olarak, kayıtlardaki sahalara indislerle değil, her sahayı gösteren tanımlayıcılarla ulaşılmaktadır. (örneğin; ogrenci.adsoyad gibi). </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Kayıt sahaları, dizilerde olduğu gibi homojen olmak zorunda olmadıkları için, saha tipleri seçiminde kayıtlar, dizilerden daha fazla esneklik sunarlar.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D</a:t>
            </a:r>
            <a:r>
              <a:rPr b="0" lang="en-US" sz="2900" spc="-1" strike="noStrike">
                <a:solidFill>
                  <a:srgbClr val="000000"/>
                </a:solidFill>
                <a:latin typeface="Calibri"/>
                <a:ea typeface="DejaVu Sans"/>
              </a:rPr>
              <a:t>izi </a:t>
            </a:r>
            <a:r>
              <a:rPr b="0" lang="tr-TR" sz="2900" spc="-1" strike="noStrike">
                <a:solidFill>
                  <a:srgbClr val="000000"/>
                </a:solidFill>
                <a:latin typeface="Calibri"/>
                <a:ea typeface="DejaVu Sans"/>
              </a:rPr>
              <a:t>elemanlarına erişim kayıt alanlarına </a:t>
            </a:r>
            <a:r>
              <a:rPr b="0" lang="en-US" sz="2900" spc="-1" strike="noStrike">
                <a:solidFill>
                  <a:srgbClr val="000000"/>
                </a:solidFill>
                <a:latin typeface="Calibri"/>
                <a:ea typeface="DejaVu Sans"/>
              </a:rPr>
              <a:t>erişim</a:t>
            </a:r>
            <a:r>
              <a:rPr b="0" lang="tr-TR" sz="2900" spc="-1" strike="noStrike">
                <a:solidFill>
                  <a:srgbClr val="000000"/>
                </a:solidFill>
                <a:latin typeface="Calibri"/>
                <a:ea typeface="DejaVu Sans"/>
              </a:rPr>
              <a:t>den daha yavaştır</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çünkü altsimgeler (</a:t>
            </a:r>
            <a:r>
              <a:rPr b="0" lang="en-US" sz="2900" spc="-1" strike="noStrike">
                <a:solidFill>
                  <a:srgbClr val="000000"/>
                </a:solidFill>
                <a:latin typeface="Calibri"/>
                <a:ea typeface="DejaVu Sans"/>
              </a:rPr>
              <a:t>subscripts</a:t>
            </a:r>
            <a:r>
              <a:rPr b="0" lang="tr-TR" sz="2900" spc="-1" strike="noStrike">
                <a:solidFill>
                  <a:srgbClr val="000000"/>
                </a:solidFill>
                <a:latin typeface="Calibri"/>
                <a:ea typeface="DejaVu Sans"/>
              </a:rPr>
              <a:t>) dinamiktir</a:t>
            </a:r>
            <a:r>
              <a:rPr b="0" lang="en-US" sz="2900" spc="-1" strike="noStrike">
                <a:solidFill>
                  <a:srgbClr val="000000"/>
                </a:solidFill>
                <a:latin typeface="Calibri"/>
                <a:ea typeface="DejaVu Sans"/>
              </a:rPr>
              <a:t> (</a:t>
            </a:r>
            <a:r>
              <a:rPr b="0" lang="tr-TR" sz="2900" spc="-1" strike="noStrike">
                <a:solidFill>
                  <a:srgbClr val="000000"/>
                </a:solidFill>
                <a:latin typeface="Calibri"/>
                <a:ea typeface="DejaVu Sans"/>
              </a:rPr>
              <a:t>alan adları (</a:t>
            </a:r>
            <a:r>
              <a:rPr b="0" lang="en-US" sz="2900" spc="-1" strike="noStrike">
                <a:solidFill>
                  <a:srgbClr val="000000"/>
                </a:solidFill>
                <a:latin typeface="Calibri"/>
                <a:ea typeface="DejaVu Sans"/>
              </a:rPr>
              <a:t>field names</a:t>
            </a:r>
            <a:r>
              <a:rPr b="0" lang="tr-TR" sz="2900" spc="-1" strike="noStrike">
                <a:solidFill>
                  <a:srgbClr val="000000"/>
                </a:solidFill>
                <a:latin typeface="Calibri"/>
                <a:ea typeface="DejaVu Sans"/>
              </a:rPr>
              <a:t>)</a:t>
            </a:r>
            <a:r>
              <a:rPr b="0" lang="en-US" sz="2900" spc="-1" strike="noStrike">
                <a:solidFill>
                  <a:srgbClr val="000000"/>
                </a:solidFill>
                <a:latin typeface="Calibri"/>
                <a:ea typeface="DejaVu Sans"/>
              </a:rPr>
              <a:t> stati</a:t>
            </a:r>
            <a:r>
              <a:rPr b="0" lang="tr-TR" sz="2900" spc="-1" strike="noStrike">
                <a:solidFill>
                  <a:srgbClr val="000000"/>
                </a:solidFill>
                <a:latin typeface="Calibri"/>
                <a:ea typeface="DejaVu Sans"/>
              </a:rPr>
              <a:t>ktir</a:t>
            </a:r>
            <a:r>
              <a:rPr b="0" lang="en-US" sz="2900" spc="-1" strike="noStrike">
                <a:solidFill>
                  <a:srgbClr val="000000"/>
                </a:solidFill>
                <a:latin typeface="Calibri"/>
                <a:ea typeface="DejaVu Sans"/>
              </a:rPr>
              <a:t>)</a:t>
            </a:r>
            <a:r>
              <a:rPr b="0" lang="tr-TR" sz="2900" spc="-1" strike="noStrike">
                <a:solidFill>
                  <a:srgbClr val="000000"/>
                </a:solidFill>
                <a:latin typeface="Calibri"/>
                <a:ea typeface="DejaVu Sans"/>
              </a:rPr>
              <a:t>.</a:t>
            </a:r>
            <a:endParaRPr b="0" lang="en-US" sz="2900" spc="-1" strike="noStrike">
              <a:latin typeface="Arial"/>
            </a:endParaRPr>
          </a:p>
          <a:p>
            <a:pPr>
              <a:lnSpc>
                <a:spcPct val="100000"/>
              </a:lnSpc>
              <a:spcBef>
                <a:spcPts val="700"/>
              </a:spcBef>
            </a:pP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97000"/>
          </a:bodyPr>
          <a:p>
            <a:pPr>
              <a:lnSpc>
                <a:spcPct val="100000"/>
              </a:lnSpc>
            </a:pPr>
            <a:r>
              <a:rPr b="0" lang="es-ES" sz="3600" spc="-1" strike="noStrike">
                <a:solidFill>
                  <a:srgbClr val="1f497d"/>
                </a:solidFill>
                <a:latin typeface="Calibri"/>
                <a:ea typeface="DejaVu Sans"/>
              </a:rPr>
              <a:t>6.3.2.2. Pascal ve C' de Kayıt Sahalarına Başvuru</a:t>
            </a:r>
            <a:endParaRPr b="0" lang="en-US" sz="3600" spc="-1" strike="noStrike">
              <a:latin typeface="Arial"/>
            </a:endParaRPr>
          </a:p>
        </p:txBody>
      </p:sp>
      <p:sp>
        <p:nvSpPr>
          <p:cNvPr id="37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B23A3AF4-7B6D-4B8F-BDDB-DD2EA39EBA77}" type="slidenum">
              <a:rPr b="1" lang="tr-TR" sz="1400" spc="-1" strike="noStrike">
                <a:solidFill>
                  <a:srgbClr val="ffffff"/>
                </a:solidFill>
                <a:latin typeface="Calibri"/>
                <a:ea typeface="DejaVu Sans"/>
              </a:rPr>
              <a:t>69</a:t>
            </a:fld>
            <a:endParaRPr b="0" lang="en-US" sz="1400" spc="-1" strike="noStrike">
              <a:latin typeface="Arial"/>
            </a:endParaRPr>
          </a:p>
        </p:txBody>
      </p:sp>
      <p:sp>
        <p:nvSpPr>
          <p:cNvPr id="379" name="CustomShape 3"/>
          <p:cNvSpPr/>
          <p:nvPr/>
        </p:nvSpPr>
        <p:spPr>
          <a:xfrm>
            <a:off x="2743200" y="1600200"/>
            <a:ext cx="6399720" cy="4708080"/>
          </a:xfrm>
          <a:prstGeom prst="rect">
            <a:avLst/>
          </a:prstGeom>
          <a:noFill/>
          <a:ln>
            <a:noFill/>
          </a:ln>
        </p:spPr>
        <p:style>
          <a:lnRef idx="0"/>
          <a:fillRef idx="0"/>
          <a:effectRef idx="0"/>
          <a:fontRef idx="minor"/>
        </p:style>
        <p:txBody>
          <a:bodyPr lIns="90000" rIns="90000" tIns="45000" bIns="45000">
            <a:normAutofit fontScale="43000"/>
          </a:bodyPr>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Pascal' da Kayıt Sahalarına Başvuru:</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Pascal, kayıt sahaları için tam başvuru yerine kullanılabilecek bir yöntem sağlar. Bu yöntemde bir kaydın sahalarına başvuru için </a:t>
            </a:r>
            <a:r>
              <a:rPr b="1" lang="tr-TR" sz="2900" spc="-1" strike="noStrike">
                <a:solidFill>
                  <a:srgbClr val="000000"/>
                </a:solidFill>
                <a:latin typeface="Calibri"/>
                <a:ea typeface="DejaVu Sans"/>
              </a:rPr>
              <a:t>with</a:t>
            </a:r>
            <a:r>
              <a:rPr b="0" lang="tr-TR" sz="2900" spc="-1" strike="noStrike">
                <a:solidFill>
                  <a:srgbClr val="000000"/>
                </a:solidFill>
                <a:latin typeface="Calibri"/>
                <a:ea typeface="DejaVu Sans"/>
              </a:rPr>
              <a:t> yapısı kullanılır. Yandaki şekil bu kullanımı, </a:t>
            </a:r>
            <a:r>
              <a:rPr b="0" i="1" lang="tr-TR" sz="2900" spc="-1" strike="noStrike">
                <a:solidFill>
                  <a:srgbClr val="000000"/>
                </a:solidFill>
                <a:latin typeface="Calibri"/>
                <a:ea typeface="DejaVu Sans"/>
              </a:rPr>
              <a:t>ilk, orta ve soyad</a:t>
            </a:r>
            <a:r>
              <a:rPr b="0" lang="tr-TR" sz="2900" spc="-1" strike="noStrike">
                <a:solidFill>
                  <a:srgbClr val="000000"/>
                </a:solidFill>
                <a:latin typeface="Calibri"/>
                <a:ea typeface="DejaVu Sans"/>
              </a:rPr>
              <a:t> sahalarını bulunduran  </a:t>
            </a:r>
            <a:r>
              <a:rPr b="0" i="1" lang="tr-TR" sz="2900" spc="-1" strike="noStrike">
                <a:solidFill>
                  <a:srgbClr val="000000"/>
                </a:solidFill>
                <a:latin typeface="Calibri"/>
                <a:ea typeface="DejaVu Sans"/>
              </a:rPr>
              <a:t>öğrenci_kaydı</a:t>
            </a:r>
            <a:r>
              <a:rPr b="0" lang="tr-TR" sz="2900" spc="-1" strike="noStrike">
                <a:solidFill>
                  <a:srgbClr val="000000"/>
                </a:solidFill>
                <a:latin typeface="Calibri"/>
                <a:ea typeface="DejaVu Sans"/>
              </a:rPr>
              <a:t> isimli  kayıt üzerinde örneklemektedir.</a:t>
            </a:r>
            <a:endParaRPr b="0" lang="en-US" sz="2900" spc="-1" strike="noStrike">
              <a:latin typeface="Arial"/>
            </a:endParaRPr>
          </a:p>
          <a:p>
            <a:pPr>
              <a:lnSpc>
                <a:spcPct val="100000"/>
              </a:lnSpc>
              <a:spcBef>
                <a:spcPts val="700"/>
              </a:spcBef>
            </a:pP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900" spc="-1" strike="noStrike">
                <a:solidFill>
                  <a:srgbClr val="000000"/>
                </a:solidFill>
                <a:latin typeface="Calibri"/>
                <a:ea typeface="DejaVu Sans"/>
              </a:rPr>
              <a:t>C'de Kayıt Sahalarına Başvuru:</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C'de kayıtlar, </a:t>
            </a:r>
            <a:r>
              <a:rPr b="0" i="1" lang="tr-TR" sz="2900" spc="-1" strike="noStrike">
                <a:solidFill>
                  <a:srgbClr val="000000"/>
                </a:solidFill>
                <a:latin typeface="Calibri"/>
                <a:ea typeface="DejaVu Sans"/>
              </a:rPr>
              <a:t>structure </a:t>
            </a:r>
            <a:r>
              <a:rPr b="0" lang="tr-TR" sz="2900" spc="-1" strike="noStrike">
                <a:solidFill>
                  <a:srgbClr val="000000"/>
                </a:solidFill>
                <a:latin typeface="Calibri"/>
                <a:ea typeface="DejaVu Sans"/>
              </a:rPr>
              <a:t>olarak adlandırılır ve Pascal'daki </a:t>
            </a:r>
            <a:r>
              <a:rPr b="0" i="1" lang="tr-TR" sz="2900" spc="-1" strike="noStrike">
                <a:solidFill>
                  <a:srgbClr val="000000"/>
                </a:solidFill>
                <a:latin typeface="Calibri"/>
                <a:ea typeface="DejaVu Sans"/>
              </a:rPr>
              <a:t>record </a:t>
            </a:r>
            <a:r>
              <a:rPr b="0" lang="tr-TR" sz="2900" spc="-1" strike="noStrike">
                <a:solidFill>
                  <a:srgbClr val="000000"/>
                </a:solidFill>
                <a:latin typeface="Calibri"/>
                <a:ea typeface="DejaVu Sans"/>
              </a:rPr>
              <a:t>yapısı ile benzer özellikler taşır. Yandaki şekilde verilen tanım, COBOL'da verilen kayıt tanımı ile aynı yapıdadır.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Şekilde görülen </a:t>
            </a:r>
            <a:r>
              <a:rPr b="0" i="1" lang="tr-TR" sz="2900" spc="-1" strike="noStrike">
                <a:solidFill>
                  <a:srgbClr val="000000"/>
                </a:solidFill>
                <a:latin typeface="Calibri"/>
                <a:ea typeface="DejaVu Sans"/>
              </a:rPr>
              <a:t>struct</a:t>
            </a:r>
            <a:r>
              <a:rPr b="0" lang="tr-TR" sz="2900" spc="-1" strike="noStrike">
                <a:solidFill>
                  <a:srgbClr val="000000"/>
                </a:solidFill>
                <a:latin typeface="Calibri"/>
                <a:ea typeface="DejaVu Sans"/>
              </a:rPr>
              <a:t> tanımından sonra, C'de bu tipte değişkenler tanımlanabilir.</a:t>
            </a:r>
            <a:endParaRPr b="0" lang="en-US" sz="29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Örnek; </a:t>
            </a:r>
            <a:r>
              <a:rPr b="1" i="1" lang="tr-TR" sz="2900" spc="-1" strike="noStrike">
                <a:solidFill>
                  <a:srgbClr val="000000"/>
                </a:solidFill>
                <a:latin typeface="Calibri"/>
                <a:ea typeface="DejaVu Sans"/>
              </a:rPr>
              <a:t>ogrenci_kayit</a:t>
            </a:r>
            <a:r>
              <a:rPr b="0" i="1" lang="tr-TR" sz="2900" spc="-1" strike="noStrike">
                <a:solidFill>
                  <a:srgbClr val="000000"/>
                </a:solidFill>
                <a:latin typeface="Calibri"/>
                <a:ea typeface="DejaVu Sans"/>
              </a:rPr>
              <a:t> ogrenci;</a:t>
            </a:r>
            <a:endParaRPr b="0" lang="en-US" sz="2900" spc="-1" strike="noStrike">
              <a:latin typeface="Arial"/>
            </a:endParaRPr>
          </a:p>
          <a:p>
            <a:pPr>
              <a:lnSpc>
                <a:spcPct val="100000"/>
              </a:lnSpc>
              <a:spcBef>
                <a:spcPts val="700"/>
              </a:spcBef>
            </a:pPr>
            <a:endParaRPr b="0" lang="en-US" sz="2900" spc="-1" strike="noStrike">
              <a:latin typeface="Arial"/>
            </a:endParaRPr>
          </a:p>
        </p:txBody>
      </p:sp>
      <p:pic>
        <p:nvPicPr>
          <p:cNvPr id="380" name="Picture 2" descr=""/>
          <p:cNvPicPr/>
          <p:nvPr/>
        </p:nvPicPr>
        <p:blipFill>
          <a:blip r:embed="rId1"/>
          <a:stretch/>
        </p:blipFill>
        <p:spPr>
          <a:xfrm>
            <a:off x="0" y="1628640"/>
            <a:ext cx="2742120" cy="38376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612720" y="228600"/>
            <a:ext cx="8152200" cy="989640"/>
          </a:xfrm>
          <a:prstGeom prst="rect">
            <a:avLst/>
          </a:prstGeom>
          <a:noFill/>
          <a:ln w="19080">
            <a:noFill/>
          </a:ln>
        </p:spPr>
        <p:style>
          <a:lnRef idx="0"/>
          <a:fillRef idx="0"/>
          <a:effectRef idx="0"/>
          <a:fontRef idx="minor"/>
        </p:style>
        <p:txBody>
          <a:bodyPr lIns="90000" rIns="90000" tIns="45000" bIns="45000" anchor="ctr">
            <a:normAutofit/>
          </a:bodyPr>
          <a:p>
            <a:pPr algn="just">
              <a:lnSpc>
                <a:spcPct val="100000"/>
              </a:lnSpc>
            </a:pPr>
            <a:r>
              <a:rPr b="0" lang="tr-TR" sz="4400" spc="-1" strike="noStrike">
                <a:solidFill>
                  <a:srgbClr val="1f497d"/>
                </a:solidFill>
                <a:latin typeface="Calibri"/>
                <a:ea typeface="DejaVu Sans"/>
              </a:rPr>
              <a:t>6.2.1. Sayısal Tipler </a:t>
            </a:r>
            <a:endParaRPr b="0" lang="en-US" sz="4400" spc="-1" strike="noStrike">
              <a:latin typeface="Arial"/>
            </a:endParaRPr>
          </a:p>
        </p:txBody>
      </p:sp>
      <p:sp>
        <p:nvSpPr>
          <p:cNvPr id="156" name="CustomShape 2"/>
          <p:cNvSpPr/>
          <p:nvPr/>
        </p:nvSpPr>
        <p:spPr>
          <a:xfrm>
            <a:off x="612720" y="1600200"/>
            <a:ext cx="8152200" cy="368496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3100" spc="-1" strike="noStrike">
                <a:solidFill>
                  <a:srgbClr val="000000"/>
                </a:solidFill>
                <a:latin typeface="Calibri"/>
                <a:ea typeface="DejaVu Sans"/>
              </a:rPr>
              <a:t>Integer (Tamsayı)</a:t>
            </a:r>
            <a:endParaRPr b="0" lang="en-US" sz="31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700" spc="-1" strike="noStrike">
                <a:solidFill>
                  <a:srgbClr val="000000"/>
                </a:solidFill>
                <a:latin typeface="Calibri"/>
                <a:ea typeface="DejaVu Sans"/>
              </a:rPr>
              <a:t>En bilinen ilkel veri tipi </a:t>
            </a:r>
            <a:r>
              <a:rPr b="1" lang="tr-TR" sz="2700" spc="-1" strike="noStrike">
                <a:solidFill>
                  <a:srgbClr val="000000"/>
                </a:solidFill>
                <a:latin typeface="Calibri"/>
                <a:ea typeface="DejaVu Sans"/>
              </a:rPr>
              <a:t>tamsayı </a:t>
            </a:r>
            <a:r>
              <a:rPr b="0" lang="tr-TR" sz="2700" spc="-1" strike="noStrike">
                <a:solidFill>
                  <a:srgbClr val="000000"/>
                </a:solidFill>
                <a:latin typeface="Calibri"/>
                <a:ea typeface="DejaVu Sans"/>
              </a:rPr>
              <a:t>(</a:t>
            </a:r>
            <a:r>
              <a:rPr b="0" i="1" lang="tr-TR" sz="2700" spc="-1" strike="noStrike">
                <a:solidFill>
                  <a:srgbClr val="000000"/>
                </a:solidFill>
                <a:latin typeface="Calibri"/>
                <a:ea typeface="DejaVu Sans"/>
              </a:rPr>
              <a:t>integer</a:t>
            </a:r>
            <a:r>
              <a:rPr b="0" lang="tr-TR" sz="2700" spc="-1" strike="noStrike">
                <a:solidFill>
                  <a:srgbClr val="000000"/>
                </a:solidFill>
                <a:latin typeface="Calibri"/>
                <a:ea typeface="DejaVu Sans"/>
              </a:rPr>
              <a:t>) dır.</a:t>
            </a:r>
            <a:endParaRPr b="0" lang="en-US" sz="27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700" spc="-1" strike="noStrike">
                <a:solidFill>
                  <a:srgbClr val="000000"/>
                </a:solidFill>
                <a:latin typeface="Calibri"/>
                <a:ea typeface="DejaVu Sans"/>
              </a:rPr>
              <a:t>Bir tamsayı değer, bellekte en sol bit işaret biti olmak üzere bir dizi ikili (</a:t>
            </a:r>
            <a:r>
              <a:rPr b="0" i="1" lang="tr-TR" sz="2700" spc="-1" strike="noStrike">
                <a:solidFill>
                  <a:srgbClr val="000000"/>
                </a:solidFill>
                <a:latin typeface="Calibri"/>
                <a:ea typeface="DejaVu Sans"/>
              </a:rPr>
              <a:t>bit</a:t>
            </a:r>
            <a:r>
              <a:rPr b="0" lang="tr-TR" sz="2700" spc="-1" strike="noStrike">
                <a:solidFill>
                  <a:srgbClr val="000000"/>
                </a:solidFill>
                <a:latin typeface="Calibri"/>
                <a:ea typeface="DejaVu Sans"/>
              </a:rPr>
              <a:t>) ile gösterilir.</a:t>
            </a:r>
            <a:endParaRPr b="0" lang="en-US" sz="27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700" spc="-1" strike="noStrike">
                <a:solidFill>
                  <a:srgbClr val="000000"/>
                </a:solidFill>
                <a:latin typeface="Calibri"/>
                <a:ea typeface="DejaVu Sans"/>
              </a:rPr>
              <a:t>Temel tamsayı veri tipine ek olarak Ada, C ve Java programlama dillerinde, (</a:t>
            </a:r>
            <a:r>
              <a:rPr b="0" i="1" lang="tr-TR" sz="2700" spc="-1" strike="noStrike">
                <a:solidFill>
                  <a:srgbClr val="000000"/>
                </a:solidFill>
                <a:latin typeface="Calibri"/>
                <a:ea typeface="DejaVu Sans"/>
              </a:rPr>
              <a:t>short int, int, long int</a:t>
            </a:r>
            <a:r>
              <a:rPr b="0" lang="tr-TR" sz="2700" spc="-1" strike="noStrike">
                <a:solidFill>
                  <a:srgbClr val="000000"/>
                </a:solidFill>
                <a:latin typeface="Calibri"/>
                <a:ea typeface="DejaVu Sans"/>
              </a:rPr>
              <a:t> gibi) üç ayrı büyüklükte tamsayı tipi tanımlanmıştır. Ayrıca C, C++, ve C#' ta işaretsiz tamsayı (</a:t>
            </a:r>
            <a:r>
              <a:rPr b="0" i="1" lang="tr-TR" sz="2700" spc="-1" strike="noStrike">
                <a:solidFill>
                  <a:srgbClr val="000000"/>
                </a:solidFill>
                <a:latin typeface="Calibri"/>
                <a:ea typeface="DejaVu Sans"/>
              </a:rPr>
              <a:t>unsigned int</a:t>
            </a:r>
            <a:r>
              <a:rPr b="0" lang="tr-TR" sz="2700" spc="-1" strike="noStrike">
                <a:solidFill>
                  <a:srgbClr val="000000"/>
                </a:solidFill>
                <a:latin typeface="Calibri"/>
                <a:ea typeface="DejaVu Sans"/>
              </a:rPr>
              <a:t>) veri tipi de bulunmaktadır.</a:t>
            </a:r>
            <a:endParaRPr b="0" lang="en-US" sz="2700" spc="-1" strike="noStrike">
              <a:latin typeface="Arial"/>
            </a:endParaRPr>
          </a:p>
        </p:txBody>
      </p:sp>
      <p:sp>
        <p:nvSpPr>
          <p:cNvPr id="157"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3849522-EC8B-46DE-87D9-E6FB6D041048}" type="slidenum">
              <a:rPr b="1" lang="tr-TR" sz="1400" spc="-1" strike="noStrike">
                <a:solidFill>
                  <a:srgbClr val="ffffff"/>
                </a:solidFill>
                <a:latin typeface="Calibri"/>
                <a:ea typeface="DejaVu Sans"/>
              </a:rPr>
              <a:t>7</a:t>
            </a:fld>
            <a:endParaRPr b="0" lang="en-US" sz="1400" spc="-1" strike="noStrike">
              <a:latin typeface="Arial"/>
            </a:endParaRPr>
          </a:p>
        </p:txBody>
      </p:sp>
      <p:grpSp>
        <p:nvGrpSpPr>
          <p:cNvPr id="158" name="Group 4"/>
          <p:cNvGrpSpPr/>
          <p:nvPr/>
        </p:nvGrpSpPr>
        <p:grpSpPr>
          <a:xfrm>
            <a:off x="4706280" y="5157720"/>
            <a:ext cx="3758040" cy="1270800"/>
            <a:chOff x="4706280" y="5157720"/>
            <a:chExt cx="3758040" cy="1270800"/>
          </a:xfrm>
        </p:grpSpPr>
        <p:grpSp>
          <p:nvGrpSpPr>
            <p:cNvPr id="159" name="Group 5"/>
            <p:cNvGrpSpPr/>
            <p:nvPr/>
          </p:nvGrpSpPr>
          <p:grpSpPr>
            <a:xfrm>
              <a:off x="5006160" y="5157720"/>
              <a:ext cx="3458160" cy="941040"/>
              <a:chOff x="5006160" y="5157720"/>
              <a:chExt cx="3458160" cy="941040"/>
            </a:xfrm>
          </p:grpSpPr>
          <p:sp>
            <p:nvSpPr>
              <p:cNvPr id="160" name="CustomShape 6"/>
              <p:cNvSpPr/>
              <p:nvPr/>
            </p:nvSpPr>
            <p:spPr>
              <a:xfrm>
                <a:off x="5006160" y="5157720"/>
                <a:ext cx="3458160" cy="790200"/>
              </a:xfrm>
              <a:prstGeom prst="rect">
                <a:avLst/>
              </a:prstGeom>
              <a:solidFill>
                <a:srgbClr val="c2cce1"/>
              </a:solidFill>
              <a:ln>
                <a:solidFill>
                  <a:srgbClr val="4a7ebb"/>
                </a:solidFill>
                <a:round/>
              </a:ln>
              <a:effectLst>
                <a:outerShdw blurRad="38100" dir="5400000" dist="29880" rotWithShape="0">
                  <a:srgbClr val="000000">
                    <a:alpha val="45000"/>
                  </a:srgbClr>
                </a:outerShdw>
              </a:effectLst>
            </p:spPr>
            <p:style>
              <a:lnRef idx="1">
                <a:schemeClr val="accent1"/>
              </a:lnRef>
              <a:fillRef idx="2">
                <a:schemeClr val="accent1"/>
              </a:fillRef>
              <a:effectRef idx="1">
                <a:schemeClr val="accent1"/>
              </a:effectRef>
              <a:fontRef idx="minor"/>
            </p:style>
            <p:txBody>
              <a:bodyPr lIns="90000" rIns="90000" tIns="45000" bIns="45000">
                <a:spAutoFit/>
              </a:bodyPr>
              <a:p>
                <a:pPr algn="ctr">
                  <a:lnSpc>
                    <a:spcPct val="100000"/>
                  </a:lnSpc>
                </a:pPr>
                <a:endParaRPr b="0" lang="en-US" sz="1800" spc="-1" strike="noStrike">
                  <a:latin typeface="Arial"/>
                </a:endParaRPr>
              </a:p>
              <a:p>
                <a:pPr algn="ctr">
                  <a:lnSpc>
                    <a:spcPct val="100000"/>
                  </a:lnSpc>
                </a:pPr>
                <a:r>
                  <a:rPr b="1" lang="tr-TR" sz="1400" spc="-1" strike="noStrike">
                    <a:solidFill>
                      <a:srgbClr val="000000"/>
                    </a:solidFill>
                    <a:latin typeface="Calibri"/>
                    <a:ea typeface="DejaVu Sans"/>
                  </a:rPr>
                  <a:t>Değer</a:t>
                </a:r>
                <a:endParaRPr b="0" lang="en-US" sz="1400" spc="-1" strike="noStrike">
                  <a:latin typeface="Arial"/>
                </a:endParaRPr>
              </a:p>
              <a:p>
                <a:pPr algn="ctr">
                  <a:lnSpc>
                    <a:spcPct val="100000"/>
                  </a:lnSpc>
                </a:pPr>
                <a:endParaRPr b="0" lang="en-US" sz="1400" spc="-1" strike="noStrike">
                  <a:latin typeface="Arial"/>
                </a:endParaRPr>
              </a:p>
            </p:txBody>
          </p:sp>
          <p:sp>
            <p:nvSpPr>
              <p:cNvPr id="161" name="CustomShape 7"/>
              <p:cNvSpPr/>
              <p:nvPr/>
            </p:nvSpPr>
            <p:spPr>
              <a:xfrm>
                <a:off x="5006160" y="5796000"/>
                <a:ext cx="34581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000000"/>
                    </a:solidFill>
                    <a:latin typeface="Calibri"/>
                    <a:ea typeface="DejaVu Sans"/>
                  </a:rPr>
                  <a:t>word_size - 1 bit</a:t>
                </a:r>
                <a:endParaRPr b="0" lang="en-US" sz="1400" spc="-1" strike="noStrike">
                  <a:latin typeface="Arial"/>
                </a:endParaRPr>
              </a:p>
            </p:txBody>
          </p:sp>
        </p:grpSp>
        <p:grpSp>
          <p:nvGrpSpPr>
            <p:cNvPr id="162" name="Group 8"/>
            <p:cNvGrpSpPr/>
            <p:nvPr/>
          </p:nvGrpSpPr>
          <p:grpSpPr>
            <a:xfrm>
              <a:off x="4706280" y="5157720"/>
              <a:ext cx="316440" cy="1270800"/>
              <a:chOff x="4706280" y="5157720"/>
              <a:chExt cx="316440" cy="1270800"/>
            </a:xfrm>
          </p:grpSpPr>
          <p:sp>
            <p:nvSpPr>
              <p:cNvPr id="163" name="CustomShape 9"/>
              <p:cNvSpPr/>
              <p:nvPr/>
            </p:nvSpPr>
            <p:spPr>
              <a:xfrm rot="5400000">
                <a:off x="4551480" y="5325840"/>
                <a:ext cx="639360" cy="302760"/>
              </a:xfrm>
              <a:prstGeom prst="rect">
                <a:avLst/>
              </a:prstGeom>
              <a:solidFill>
                <a:srgbClr val="c2cce1"/>
              </a:solidFill>
              <a:ln>
                <a:solidFill>
                  <a:srgbClr val="4a7ebb"/>
                </a:solidFill>
                <a:round/>
              </a:ln>
              <a:effectLst>
                <a:outerShdw blurRad="38100" dir="5400000" dist="29880" rotWithShape="0">
                  <a:srgbClr val="000000">
                    <a:alpha val="45000"/>
                  </a:srgbClr>
                </a:outerShdw>
              </a:effectLst>
            </p:spPr>
            <p:style>
              <a:lnRef idx="1">
                <a:schemeClr val="accent1"/>
              </a:lnRef>
              <a:fillRef idx="2">
                <a:schemeClr val="accent1"/>
              </a:fillRef>
              <a:effectRef idx="1">
                <a:schemeClr val="accent1"/>
              </a:effectRef>
              <a:fontRef idx="minor"/>
            </p:style>
            <p:txBody>
              <a:bodyPr lIns="90000" rIns="90000" tIns="45000" bIns="45000">
                <a:spAutoFit/>
              </a:bodyPr>
              <a:p>
                <a:pPr algn="ctr">
                  <a:lnSpc>
                    <a:spcPct val="100000"/>
                  </a:lnSpc>
                </a:pPr>
                <a:r>
                  <a:rPr b="1" lang="tr-TR" sz="1400" spc="-1" strike="noStrike">
                    <a:solidFill>
                      <a:srgbClr val="000000"/>
                    </a:solidFill>
                    <a:latin typeface="Calibri"/>
                    <a:ea typeface="DejaVu Sans"/>
                  </a:rPr>
                  <a:t>İşaret</a:t>
                </a:r>
                <a:endParaRPr b="0" lang="en-US" sz="1400" spc="-1" strike="noStrike">
                  <a:latin typeface="Arial"/>
                </a:endParaRPr>
              </a:p>
            </p:txBody>
          </p:sp>
          <p:sp>
            <p:nvSpPr>
              <p:cNvPr id="164" name="CustomShape 10"/>
              <p:cNvSpPr/>
              <p:nvPr/>
            </p:nvSpPr>
            <p:spPr>
              <a:xfrm rot="5400000">
                <a:off x="4537800" y="5957280"/>
                <a:ext cx="639360" cy="30276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1400" spc="-1" strike="noStrike">
                    <a:solidFill>
                      <a:srgbClr val="000000"/>
                    </a:solidFill>
                    <a:latin typeface="Calibri"/>
                    <a:ea typeface="DejaVu Sans"/>
                  </a:rPr>
                  <a:t>1 bit</a:t>
                </a:r>
                <a:endParaRPr b="0" lang="en-US" sz="1400" spc="-1" strike="noStrike">
                  <a:latin typeface="Arial"/>
                </a:endParaRPr>
              </a:p>
            </p:txBody>
          </p:sp>
        </p:grpSp>
      </p:gr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97000"/>
          </a:bodyPr>
          <a:p>
            <a:pPr>
              <a:lnSpc>
                <a:spcPct val="100000"/>
              </a:lnSpc>
            </a:pPr>
            <a:r>
              <a:rPr b="0" lang="es-ES" sz="3600" spc="-1" strike="noStrike">
                <a:solidFill>
                  <a:srgbClr val="1f497d"/>
                </a:solidFill>
                <a:latin typeface="Calibri"/>
                <a:ea typeface="DejaVu Sans"/>
              </a:rPr>
              <a:t>6.3.2.2. Pascal ve C' de Kayıt Sahalarına Başvuru</a:t>
            </a:r>
            <a:endParaRPr b="0" lang="en-US" sz="3600" spc="-1" strike="noStrike">
              <a:latin typeface="Arial"/>
            </a:endParaRPr>
          </a:p>
        </p:txBody>
      </p:sp>
      <p:sp>
        <p:nvSpPr>
          <p:cNvPr id="38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B3E1B022-9964-4DED-AFF8-5D5258C8CCB7}" type="slidenum">
              <a:rPr b="1" lang="tr-TR" sz="1400" spc="-1" strike="noStrike">
                <a:solidFill>
                  <a:srgbClr val="ffffff"/>
                </a:solidFill>
                <a:latin typeface="Calibri"/>
                <a:ea typeface="DejaVu Sans"/>
              </a:rPr>
              <a:t>70</a:t>
            </a:fld>
            <a:endParaRPr b="0" lang="en-US" sz="1400" spc="-1" strike="noStrike">
              <a:latin typeface="Arial"/>
            </a:endParaRPr>
          </a:p>
        </p:txBody>
      </p:sp>
      <p:sp>
        <p:nvSpPr>
          <p:cNvPr id="383" name="CustomShape 3"/>
          <p:cNvSpPr/>
          <p:nvPr/>
        </p:nvSpPr>
        <p:spPr>
          <a:xfrm>
            <a:off x="179640" y="1600200"/>
            <a:ext cx="8856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900" spc="-1" strike="noStrike">
                <a:solidFill>
                  <a:srgbClr val="000000"/>
                </a:solidFill>
                <a:latin typeface="Calibri"/>
                <a:ea typeface="DejaVu Sans"/>
              </a:rPr>
              <a:t>C'de bir kayıt, bir dizi elemanı da olabilir. Bu durumda, dizinin her elemanı kayıtta bulunan her bileşeni içerir.</a:t>
            </a:r>
            <a:endParaRPr b="0" lang="en-US" sz="2900" spc="-1" strike="noStrike">
              <a:latin typeface="Arial"/>
            </a:endParaRPr>
          </a:p>
          <a:p>
            <a:pPr>
              <a:lnSpc>
                <a:spcPct val="100000"/>
              </a:lnSpc>
              <a:spcBef>
                <a:spcPts val="700"/>
              </a:spcBef>
            </a:pPr>
            <a:endParaRPr b="0" lang="en-US" sz="2900" spc="-1" strike="noStrike">
              <a:latin typeface="Arial"/>
            </a:endParaRPr>
          </a:p>
        </p:txBody>
      </p:sp>
      <p:pic>
        <p:nvPicPr>
          <p:cNvPr id="384" name="Picture 3" descr=""/>
          <p:cNvPicPr/>
          <p:nvPr/>
        </p:nvPicPr>
        <p:blipFill>
          <a:blip r:embed="rId1"/>
          <a:stretch/>
        </p:blipFill>
        <p:spPr>
          <a:xfrm>
            <a:off x="1619640" y="2997000"/>
            <a:ext cx="6190200" cy="31327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struct</a:t>
            </a:r>
            <a:endParaRPr b="0" lang="en-US" sz="4400" spc="-1" strike="noStrike">
              <a:latin typeface="Arial"/>
            </a:endParaRPr>
          </a:p>
        </p:txBody>
      </p:sp>
      <p:sp>
        <p:nvSpPr>
          <p:cNvPr id="38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4490096-B33A-408B-AA2B-6E149FFD5944}"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387" name="CustomShape 3"/>
          <p:cNvSpPr/>
          <p:nvPr/>
        </p:nvSpPr>
        <p:spPr>
          <a:xfrm>
            <a:off x="612720" y="1600200"/>
            <a:ext cx="8152200" cy="4494600"/>
          </a:xfrm>
          <a:prstGeom prst="rect">
            <a:avLst/>
          </a:prstGeom>
          <a:noFill/>
          <a:ln>
            <a:noFill/>
          </a:ln>
        </p:spPr>
        <p:style>
          <a:lnRef idx="0"/>
          <a:fillRef idx="0"/>
          <a:effectRef idx="0"/>
          <a:fontRef idx="minor"/>
        </p:style>
      </p:sp>
      <p:pic>
        <p:nvPicPr>
          <p:cNvPr id="388" name="Resim 7" descr=""/>
          <p:cNvPicPr/>
          <p:nvPr/>
        </p:nvPicPr>
        <p:blipFill>
          <a:blip r:embed="rId1"/>
          <a:stretch/>
        </p:blipFill>
        <p:spPr>
          <a:xfrm>
            <a:off x="549720" y="1600200"/>
            <a:ext cx="5733000" cy="4609080"/>
          </a:xfrm>
          <a:prstGeom prst="rect">
            <a:avLst/>
          </a:prstGeom>
          <a:ln>
            <a:noFill/>
          </a:ln>
        </p:spPr>
      </p:pic>
      <p:pic>
        <p:nvPicPr>
          <p:cNvPr id="389" name="Resim 8" descr=""/>
          <p:cNvPicPr/>
          <p:nvPr/>
        </p:nvPicPr>
        <p:blipFill>
          <a:blip r:embed="rId2"/>
          <a:stretch/>
        </p:blipFill>
        <p:spPr>
          <a:xfrm>
            <a:off x="4629240" y="3105000"/>
            <a:ext cx="4513680" cy="6465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6.3.3. Union (Bileşim) Tipi</a:t>
            </a:r>
            <a:endParaRPr b="0" lang="en-US" sz="3200" spc="-1" strike="noStrike">
              <a:latin typeface="Arial"/>
            </a:endParaRPr>
          </a:p>
        </p:txBody>
      </p:sp>
      <p:sp>
        <p:nvSpPr>
          <p:cNvPr id="39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CA80C5CF-2775-4A54-874B-015D404B46C4}" type="slidenum">
              <a:rPr b="1" lang="tr-TR" sz="1400" spc="-1" strike="noStrike">
                <a:solidFill>
                  <a:srgbClr val="ffffff"/>
                </a:solidFill>
                <a:latin typeface="Calibri"/>
                <a:ea typeface="DejaVu Sans"/>
              </a:rPr>
              <a:t>72</a:t>
            </a:fld>
            <a:endParaRPr b="0" lang="en-US" sz="1400" spc="-1" strike="noStrike">
              <a:latin typeface="Arial"/>
            </a:endParaRPr>
          </a:p>
        </p:txBody>
      </p:sp>
      <p:sp>
        <p:nvSpPr>
          <p:cNvPr id="392" name="CustomShape 3"/>
          <p:cNvSpPr/>
          <p:nvPr/>
        </p:nvSpPr>
        <p:spPr>
          <a:xfrm>
            <a:off x="365040" y="1600200"/>
            <a:ext cx="8670600" cy="504252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programın çalışması boyunca farklı değerler saklayabilen</a:t>
            </a:r>
            <a:r>
              <a:rPr b="1" lang="tr-TR" sz="2000" spc="-1" strike="noStrike">
                <a:solidFill>
                  <a:srgbClr val="000000"/>
                </a:solidFill>
                <a:latin typeface="Calibri"/>
                <a:ea typeface="DejaVu Sans"/>
              </a:rPr>
              <a:t> bileşim</a:t>
            </a:r>
            <a:r>
              <a:rPr b="0" lang="tr-TR" sz="2000" spc="-1" strike="noStrike">
                <a:solidFill>
                  <a:srgbClr val="000000"/>
                </a:solidFill>
                <a:latin typeface="Calibri"/>
                <a:ea typeface="DejaVu Sans"/>
              </a:rPr>
              <a:t> (</a:t>
            </a:r>
            <a:r>
              <a:rPr b="0" i="1" lang="tr-TR" sz="2000" spc="-1" strike="noStrike">
                <a:solidFill>
                  <a:srgbClr val="000000"/>
                </a:solidFill>
                <a:latin typeface="Calibri"/>
                <a:ea typeface="DejaVu Sans"/>
              </a:rPr>
              <a:t>union</a:t>
            </a:r>
            <a:r>
              <a:rPr b="0" lang="tr-TR" sz="2000" spc="-1" strike="noStrike">
                <a:solidFill>
                  <a:srgbClr val="000000"/>
                </a:solidFill>
                <a:latin typeface="Calibri"/>
                <a:ea typeface="DejaVu Sans"/>
              </a:rPr>
              <a:t>) tipi, kayıt tipinin özel bir şekli olarak görülebilir.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programda veya fonksiyonda değişkenlerin</a:t>
            </a:r>
            <a:r>
              <a:rPr b="0" lang="tr-TR" sz="2000" spc="-1" strike="noStrike">
                <a:solidFill>
                  <a:srgbClr val="c9211e"/>
                </a:solidFill>
                <a:latin typeface="Calibri"/>
                <a:ea typeface="DejaVu Sans"/>
              </a:rPr>
              <a:t> aynı bellek alanını paylaşması</a:t>
            </a:r>
            <a:r>
              <a:rPr b="0" lang="tr-TR" sz="2000" spc="-1" strike="noStrike">
                <a:solidFill>
                  <a:srgbClr val="000000"/>
                </a:solidFill>
                <a:latin typeface="Calibri"/>
                <a:ea typeface="DejaVu Sans"/>
              </a:rPr>
              <a:t> için ortaklık bildirimi bileşim (union) deyimi ile yapılır. Bu da </a:t>
            </a:r>
            <a:r>
              <a:rPr b="1" lang="tr-TR" sz="2000" spc="-1" strike="noStrike">
                <a:solidFill>
                  <a:srgbClr val="000000"/>
                </a:solidFill>
                <a:latin typeface="Calibri"/>
                <a:ea typeface="DejaVu Sans"/>
              </a:rPr>
              <a:t>belleğin daha verimli </a:t>
            </a:r>
            <a:r>
              <a:rPr b="0" lang="tr-TR" sz="2000" spc="-1" strike="noStrike">
                <a:solidFill>
                  <a:srgbClr val="000000"/>
                </a:solidFill>
                <a:latin typeface="Calibri"/>
                <a:ea typeface="DejaVu Sans"/>
              </a:rPr>
              <a:t>kullanılmasına imkan verir.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Bileşim tipinin tasarımı ve bileşim tipinde tip denetimi, programlama dillerinde çeşitli biçimlerde işlenmiştir.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Örneğin Pascal'da bileşim tipi, kayıt yapısı ile bütünleşmiş ve </a:t>
            </a:r>
            <a:r>
              <a:rPr b="1" lang="tr-TR" sz="2000" spc="-1" strike="noStrike">
                <a:solidFill>
                  <a:srgbClr val="000000"/>
                </a:solidFill>
                <a:latin typeface="Calibri"/>
                <a:ea typeface="DejaVu Sans"/>
              </a:rPr>
              <a:t>değişken kayıt</a:t>
            </a:r>
            <a:r>
              <a:rPr b="0" lang="tr-TR" sz="2000" spc="-1" strike="noStrike">
                <a:solidFill>
                  <a:srgbClr val="000000"/>
                </a:solidFill>
                <a:latin typeface="Calibri"/>
                <a:ea typeface="DejaVu Sans"/>
              </a:rPr>
              <a:t> (</a:t>
            </a:r>
            <a:r>
              <a:rPr b="0" i="1" lang="tr-TR" sz="2000" spc="-1" strike="noStrike">
                <a:solidFill>
                  <a:srgbClr val="000000"/>
                </a:solidFill>
                <a:latin typeface="Calibri"/>
                <a:ea typeface="DejaVu Sans"/>
              </a:rPr>
              <a:t>record variant</a:t>
            </a:r>
            <a:r>
              <a:rPr b="0" lang="tr-TR" sz="2000" spc="-1" strike="noStrike">
                <a:solidFill>
                  <a:srgbClr val="000000"/>
                </a:solidFill>
                <a:latin typeface="Calibri"/>
                <a:ea typeface="DejaVu Sans"/>
              </a:rPr>
              <a:t>) olarak adlandırılmıştır. Değişken kayıtlar, bazı ortak özellikleri olan ancak tüm özellikleri ortak olmayan nesneleri göstermeye yarar.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Tasarım problemleri:</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1700" spc="-1" strike="noStrike">
                <a:solidFill>
                  <a:srgbClr val="000000"/>
                </a:solidFill>
                <a:latin typeface="Calibri"/>
                <a:ea typeface="DejaVu Sans"/>
              </a:rPr>
              <a:t>1. Bir tip kontrolü yapılacaksa, nasıl bir kontrol yapılacak? Bu kontrolün dinamik olması zorunlu mu?</a:t>
            </a:r>
            <a:endParaRPr b="0" lang="en-US" sz="17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1700" spc="-1" strike="noStrike">
                <a:solidFill>
                  <a:srgbClr val="000000"/>
                </a:solidFill>
                <a:latin typeface="Calibri"/>
                <a:ea typeface="DejaVu Sans"/>
              </a:rPr>
              <a:t>2. Tutanaklarla bütünleşmeli midir?  </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6.3.3. Union (Bileşim) Tipi</a:t>
            </a:r>
            <a:endParaRPr b="0" lang="en-US" sz="3200" spc="-1" strike="noStrike">
              <a:latin typeface="Arial"/>
            </a:endParaRPr>
          </a:p>
        </p:txBody>
      </p:sp>
      <p:sp>
        <p:nvSpPr>
          <p:cNvPr id="39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7B488468-1A5D-450B-A296-1F94D8B29B64}" type="slidenum">
              <a:rPr b="1" lang="tr-TR" sz="1400" spc="-1" strike="noStrike">
                <a:solidFill>
                  <a:srgbClr val="ffffff"/>
                </a:solidFill>
                <a:latin typeface="Calibri"/>
                <a:ea typeface="DejaVu Sans"/>
              </a:rPr>
              <a:t>73</a:t>
            </a:fld>
            <a:endParaRPr b="0" lang="en-US" sz="1400" spc="-1" strike="noStrike">
              <a:latin typeface="Arial"/>
            </a:endParaRPr>
          </a:p>
        </p:txBody>
      </p:sp>
      <p:sp>
        <p:nvSpPr>
          <p:cNvPr id="395" name="CustomShape 3"/>
          <p:cNvSpPr/>
          <p:nvPr/>
        </p:nvSpPr>
        <p:spPr>
          <a:xfrm>
            <a:off x="365040" y="1600200"/>
            <a:ext cx="86706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601"/>
              </a:spcBef>
              <a:buClr>
                <a:srgbClr val="c0504d"/>
              </a:buClr>
              <a:buSzPct val="60000"/>
              <a:buFont typeface="Wingdings" charset="2"/>
              <a:buChar char=""/>
            </a:pPr>
            <a:r>
              <a:rPr b="0" lang="tr-TR" sz="2400" spc="-1" strike="noStrike">
                <a:solidFill>
                  <a:srgbClr val="000000"/>
                </a:solidFill>
                <a:latin typeface="Calibri"/>
                <a:ea typeface="DejaVu Sans"/>
              </a:rPr>
              <a:t>C'de bileşim tipi, union ile yapılır. Örneğin:</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100" spc="-1" strike="noStrike">
                <a:solidFill>
                  <a:srgbClr val="000000"/>
                </a:solidFill>
                <a:latin typeface="Calibri"/>
                <a:ea typeface="DejaVu Sans"/>
              </a:rPr>
              <a:t>union paylas{ double f;int i;char kr; };</a:t>
            </a:r>
            <a:endParaRPr b="0" lang="en-US" sz="21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400" spc="-1" strike="noStrike">
                <a:solidFill>
                  <a:srgbClr val="000000"/>
                </a:solidFill>
                <a:latin typeface="Calibri"/>
                <a:ea typeface="DejaVu Sans"/>
              </a:rPr>
              <a:t>Yukarıdaki bildirim yapıldığında, değişkenler için bellekte bir yer ayrılmaz. Değişken bildirimi: </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pPr>
            <a:r>
              <a:rPr b="0" lang="tr-TR" sz="2100" spc="-1" strike="noStrike">
                <a:solidFill>
                  <a:srgbClr val="000000"/>
                </a:solidFill>
                <a:latin typeface="Calibri"/>
                <a:ea typeface="DejaVu Sans"/>
              </a:rPr>
              <a:t>union paylas bir, iki;</a:t>
            </a:r>
            <a:endParaRPr b="0" lang="en-US" sz="2100" spc="-1" strike="noStrike">
              <a:latin typeface="Arial"/>
            </a:endParaRPr>
          </a:p>
          <a:p>
            <a:pPr marL="320040" indent="-318960">
              <a:lnSpc>
                <a:spcPct val="100000"/>
              </a:lnSpc>
              <a:spcBef>
                <a:spcPts val="700"/>
              </a:spcBef>
              <a:tabLst>
                <a:tab algn="l" pos="0"/>
              </a:tabLst>
            </a:pPr>
            <a:r>
              <a:rPr b="0" lang="tr-TR" sz="2400" spc="-1" strike="noStrike">
                <a:solidFill>
                  <a:srgbClr val="000000"/>
                </a:solidFill>
                <a:latin typeface="Calibri"/>
                <a:ea typeface="DejaVu Sans"/>
              </a:rPr>
              <a:t>	</a:t>
            </a:r>
            <a:r>
              <a:rPr b="0" lang="tr-TR" sz="2400" spc="-1" strike="noStrike">
                <a:solidFill>
                  <a:srgbClr val="000000"/>
                </a:solidFill>
                <a:latin typeface="Calibri"/>
                <a:ea typeface="DejaVu Sans"/>
              </a:rPr>
              <a:t>şeklinde yapılır. </a:t>
            </a:r>
            <a:endParaRPr b="0" lang="en-US" sz="2400" spc="-1" strike="noStrike">
              <a:latin typeface="Arial"/>
            </a:endParaRPr>
          </a:p>
          <a:p>
            <a:pPr marL="320040" indent="-318960">
              <a:lnSpc>
                <a:spcPct val="100000"/>
              </a:lnSpc>
              <a:spcBef>
                <a:spcPts val="700"/>
              </a:spcBef>
              <a:buClr>
                <a:srgbClr val="c0504d"/>
              </a:buClr>
              <a:buSzPct val="60000"/>
              <a:buFont typeface="Wingdings" charset="2"/>
              <a:buChar char=""/>
              <a:tabLst>
                <a:tab algn="l" pos="0"/>
              </a:tabLst>
            </a:pPr>
            <a:r>
              <a:rPr b="0" lang="tr-TR" sz="2400" spc="-1" strike="noStrike">
                <a:solidFill>
                  <a:srgbClr val="000000"/>
                </a:solidFill>
                <a:latin typeface="Calibri"/>
                <a:ea typeface="DejaVu Sans"/>
              </a:rPr>
              <a:t>Üyelere erişmek aşağıdaki gibi olur: </a:t>
            </a:r>
            <a:endParaRPr b="0" lang="en-US" sz="2400" spc="-1" strike="noStrike">
              <a:latin typeface="Arial"/>
            </a:endParaRPr>
          </a:p>
          <a:p>
            <a:pPr lvl="1" marL="640080" indent="-273240">
              <a:lnSpc>
                <a:spcPct val="100000"/>
              </a:lnSpc>
              <a:spcBef>
                <a:spcPts val="550"/>
              </a:spcBef>
              <a:buClr>
                <a:srgbClr val="4f81bd"/>
              </a:buClr>
              <a:buSzPct val="70000"/>
              <a:buFont typeface="Wingdings 2" charset="2"/>
              <a:buChar char=""/>
              <a:tabLst>
                <a:tab algn="l" pos="0"/>
              </a:tabLst>
            </a:pPr>
            <a:r>
              <a:rPr b="0" lang="tr-TR" sz="2100" spc="-1" strike="noStrike">
                <a:solidFill>
                  <a:srgbClr val="000000"/>
                </a:solidFill>
                <a:latin typeface="Calibri"/>
                <a:ea typeface="DejaVu Sans"/>
              </a:rPr>
              <a:t>bir.kr= 'A';  iki.f = 3.14; bir.i = 2000;</a:t>
            </a:r>
            <a:endParaRPr b="0" lang="en-US" sz="2100" spc="-1" strike="noStrike">
              <a:latin typeface="Arial"/>
            </a:endParaRPr>
          </a:p>
          <a:p>
            <a:pPr marL="320040" indent="-318960">
              <a:lnSpc>
                <a:spcPct val="100000"/>
              </a:lnSpc>
              <a:spcBef>
                <a:spcPts val="601"/>
              </a:spcBef>
              <a:buClr>
                <a:srgbClr val="c0504d"/>
              </a:buClr>
              <a:buSzPct val="60000"/>
              <a:buFont typeface="Wingdings" charset="2"/>
              <a:buChar char=""/>
              <a:tabLst>
                <a:tab algn="l" pos="0"/>
              </a:tabLst>
            </a:pPr>
            <a:r>
              <a:rPr b="0" lang="tr-TR" sz="2400" spc="-1" strike="noStrike">
                <a:solidFill>
                  <a:srgbClr val="000000"/>
                </a:solidFill>
                <a:latin typeface="Calibri"/>
                <a:ea typeface="DejaVu Sans"/>
              </a:rPr>
              <a:t>C derleyicisi union yapılar için bellekte yer ayıracağı zaman, her zaman </a:t>
            </a:r>
            <a:r>
              <a:rPr b="1" lang="tr-TR" sz="2400" spc="-1" strike="noStrike">
                <a:solidFill>
                  <a:srgbClr val="000000"/>
                </a:solidFill>
                <a:latin typeface="Calibri"/>
                <a:ea typeface="DejaVu Sans"/>
              </a:rPr>
              <a:t>en geniş elemanın </a:t>
            </a:r>
            <a:r>
              <a:rPr b="0" lang="tr-TR" sz="2400" spc="-1" strike="noStrike">
                <a:solidFill>
                  <a:srgbClr val="000000"/>
                </a:solidFill>
                <a:latin typeface="Calibri"/>
                <a:ea typeface="DejaVu Sans"/>
              </a:rPr>
              <a:t>saklanabileceği kadar yer ayırır (yukarıdaki örnekte double için 8 byte)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612720" y="228600"/>
            <a:ext cx="8152200" cy="989640"/>
          </a:xfrm>
          <a:prstGeom prst="rect">
            <a:avLst/>
          </a:prstGeom>
          <a:noFill/>
          <a:ln>
            <a:noFill/>
          </a:ln>
        </p:spPr>
        <p:style>
          <a:lnRef idx="0"/>
          <a:fillRef idx="0"/>
          <a:effectRef idx="0"/>
          <a:fontRef idx="minor"/>
        </p:style>
      </p:sp>
      <p:pic>
        <p:nvPicPr>
          <p:cNvPr id="397" name="Resim 1" descr=""/>
          <p:cNvPicPr/>
          <p:nvPr/>
        </p:nvPicPr>
        <p:blipFill>
          <a:blip r:embed="rId1"/>
          <a:stretch/>
        </p:blipFill>
        <p:spPr>
          <a:xfrm>
            <a:off x="0" y="1440"/>
            <a:ext cx="4975560" cy="68569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612720" y="228600"/>
            <a:ext cx="8152200" cy="989640"/>
          </a:xfrm>
          <a:prstGeom prst="rect">
            <a:avLst/>
          </a:prstGeom>
          <a:noFill/>
          <a:ln>
            <a:noFill/>
          </a:ln>
        </p:spPr>
        <p:style>
          <a:lnRef idx="0"/>
          <a:fillRef idx="0"/>
          <a:effectRef idx="0"/>
          <a:fontRef idx="minor"/>
        </p:style>
      </p:sp>
      <p:pic>
        <p:nvPicPr>
          <p:cNvPr id="399" name="İçerik Yer Tutucusu 2" descr=""/>
          <p:cNvPicPr/>
          <p:nvPr/>
        </p:nvPicPr>
        <p:blipFill>
          <a:blip r:embed="rId1"/>
          <a:stretch/>
        </p:blipFill>
        <p:spPr>
          <a:xfrm>
            <a:off x="4946040" y="3058560"/>
            <a:ext cx="4504320" cy="2637360"/>
          </a:xfrm>
          <a:prstGeom prst="rect">
            <a:avLst/>
          </a:prstGeom>
          <a:ln>
            <a:noFill/>
          </a:ln>
        </p:spPr>
      </p:pic>
      <p:pic>
        <p:nvPicPr>
          <p:cNvPr id="400" name="Resim 1" descr=""/>
          <p:cNvPicPr/>
          <p:nvPr/>
        </p:nvPicPr>
        <p:blipFill>
          <a:blip r:embed="rId2"/>
          <a:stretch/>
        </p:blipFill>
        <p:spPr>
          <a:xfrm>
            <a:off x="0" y="1440"/>
            <a:ext cx="4975560" cy="685692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6.3.3. Union (Bileşim) Tipi</a:t>
            </a:r>
            <a:endParaRPr b="0" lang="en-US" sz="3200" spc="-1" strike="noStrike">
              <a:latin typeface="Arial"/>
            </a:endParaRPr>
          </a:p>
        </p:txBody>
      </p:sp>
      <p:sp>
        <p:nvSpPr>
          <p:cNvPr id="40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893BF227-5F57-4887-9C51-920D4CB8D136}" type="slidenum">
              <a:rPr b="1" lang="tr-TR" sz="1400" spc="-1" strike="noStrike">
                <a:solidFill>
                  <a:srgbClr val="ffffff"/>
                </a:solidFill>
                <a:latin typeface="Calibri"/>
                <a:ea typeface="DejaVu Sans"/>
              </a:rPr>
              <a:t>76</a:t>
            </a:fld>
            <a:endParaRPr b="0" lang="en-US" sz="1400" spc="-1" strike="noStrike">
              <a:latin typeface="Arial"/>
            </a:endParaRPr>
          </a:p>
        </p:txBody>
      </p:sp>
      <p:sp>
        <p:nvSpPr>
          <p:cNvPr id="403" name="CustomShape 3"/>
          <p:cNvSpPr/>
          <p:nvPr/>
        </p:nvSpPr>
        <p:spPr>
          <a:xfrm>
            <a:off x="365040" y="1600200"/>
            <a:ext cx="8670600" cy="5113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endParaRPr b="0" lang="en-US" sz="1800" spc="-1" strike="noStrike">
              <a:latin typeface="Arial"/>
            </a:endParaRPr>
          </a:p>
          <a:p>
            <a:pPr>
              <a:lnSpc>
                <a:spcPct val="100000"/>
              </a:lnSpc>
              <a:spcBef>
                <a:spcPts val="601"/>
              </a:spcBef>
            </a:pPr>
            <a:endParaRPr b="0" lang="en-US" sz="1800" spc="-1" strike="noStrike">
              <a:latin typeface="Arial"/>
            </a:endParaRPr>
          </a:p>
          <a:p>
            <a:pPr>
              <a:lnSpc>
                <a:spcPct val="100000"/>
              </a:lnSpc>
              <a:spcBef>
                <a:spcPts val="601"/>
              </a:spcBef>
            </a:pPr>
            <a:endParaRPr b="0" lang="en-US" sz="1800" spc="-1" strike="noStrike">
              <a:latin typeface="Arial"/>
            </a:endParaRPr>
          </a:p>
          <a:p>
            <a:pPr>
              <a:lnSpc>
                <a:spcPct val="100000"/>
              </a:lnSpc>
              <a:spcBef>
                <a:spcPts val="601"/>
              </a:spcBef>
            </a:pPr>
            <a:endParaRPr b="0" lang="en-US" sz="1800" spc="-1" strike="noStrike">
              <a:latin typeface="Arial"/>
            </a:endParaRPr>
          </a:p>
          <a:p>
            <a:pPr>
              <a:lnSpc>
                <a:spcPct val="100000"/>
              </a:lnSpc>
              <a:spcBef>
                <a:spcPts val="601"/>
              </a:spcBef>
            </a:pPr>
            <a:endParaRPr b="0" lang="en-US" sz="1800" spc="-1" strike="noStrike">
              <a:latin typeface="Arial"/>
            </a:endParaRPr>
          </a:p>
          <a:p>
            <a:pPr>
              <a:lnSpc>
                <a:spcPct val="100000"/>
              </a:lnSpc>
              <a:spcBef>
                <a:spcPts val="601"/>
              </a:spcBef>
            </a:pPr>
            <a:endParaRPr b="0" lang="en-US" sz="1800" spc="-1" strike="noStrike">
              <a:latin typeface="Arial"/>
            </a:endParaRPr>
          </a:p>
          <a:p>
            <a:pPr marL="320040" indent="-318960">
              <a:lnSpc>
                <a:spcPct val="100000"/>
              </a:lnSpc>
              <a:spcBef>
                <a:spcPts val="601"/>
              </a:spcBef>
              <a:buClr>
                <a:srgbClr val="c0504d"/>
              </a:buClr>
              <a:buSzPct val="60000"/>
              <a:buFont typeface="Wingdings" charset="2"/>
              <a:buChar char=""/>
            </a:pPr>
            <a:r>
              <a:rPr b="0" lang="tr-TR" sz="2000" spc="-1" strike="noStrike">
                <a:solidFill>
                  <a:srgbClr val="000000"/>
                </a:solidFill>
                <a:latin typeface="Calibri"/>
                <a:ea typeface="DejaVu Sans"/>
              </a:rPr>
              <a:t>Union tip Ada hariç diğer bütün diller için potansiyel olarak güvensiz yapılardır. </a:t>
            </a:r>
            <a:endParaRPr b="0" lang="en-US" sz="2000" spc="-1" strike="noStrike">
              <a:latin typeface="Arial"/>
            </a:endParaRPr>
          </a:p>
          <a:p>
            <a:pPr lvl="1" marL="640080" indent="-273240">
              <a:lnSpc>
                <a:spcPct val="100000"/>
              </a:lnSpc>
              <a:spcBef>
                <a:spcPts val="601"/>
              </a:spcBef>
              <a:buClr>
                <a:srgbClr val="4f81bd"/>
              </a:buClr>
              <a:buSzPct val="70000"/>
              <a:buFont typeface="Wingdings 2" charset="2"/>
              <a:buChar char=""/>
            </a:pPr>
            <a:r>
              <a:rPr b="0" lang="tr-TR" sz="1700" spc="-1" strike="noStrike">
                <a:solidFill>
                  <a:srgbClr val="000000"/>
                </a:solidFill>
                <a:latin typeface="Calibri"/>
                <a:ea typeface="DejaVu Sans"/>
              </a:rPr>
              <a:t>Tip kontrolüne izin vermezler.</a:t>
            </a:r>
            <a:endParaRPr b="0" lang="en-US" sz="1700" spc="-1" strike="noStrike">
              <a:latin typeface="Arial"/>
            </a:endParaRPr>
          </a:p>
          <a:p>
            <a:pPr marL="320040" indent="-318960">
              <a:lnSpc>
                <a:spcPct val="100000"/>
              </a:lnSpc>
              <a:spcBef>
                <a:spcPts val="601"/>
              </a:spcBef>
              <a:buClr>
                <a:srgbClr val="c0504d"/>
              </a:buClr>
              <a:buSzPct val="60000"/>
              <a:buFont typeface="Wingdings" charset="2"/>
              <a:buChar char=""/>
            </a:pPr>
            <a:r>
              <a:rPr b="0" lang="tr-TR" sz="2000" spc="-1" strike="noStrike">
                <a:solidFill>
                  <a:srgbClr val="000000"/>
                </a:solidFill>
                <a:latin typeface="Calibri"/>
                <a:ea typeface="DejaVu Sans"/>
              </a:rPr>
              <a:t>Java ve C# unionları desteklemez.</a:t>
            </a:r>
            <a:endParaRPr b="0" lang="en-US" sz="2000" spc="-1" strike="noStrike">
              <a:latin typeface="Arial"/>
            </a:endParaRPr>
          </a:p>
          <a:p>
            <a:pPr lvl="1" marL="640080" indent="-273240">
              <a:lnSpc>
                <a:spcPct val="100000"/>
              </a:lnSpc>
              <a:spcBef>
                <a:spcPts val="601"/>
              </a:spcBef>
              <a:buClr>
                <a:srgbClr val="4f81bd"/>
              </a:buClr>
              <a:buSzPct val="70000"/>
              <a:buFont typeface="Wingdings 2" charset="2"/>
              <a:buChar char=""/>
            </a:pPr>
            <a:r>
              <a:rPr b="0" lang="tr-TR" sz="1700" spc="-1" strike="noStrike">
                <a:solidFill>
                  <a:srgbClr val="000000"/>
                </a:solidFill>
                <a:latin typeface="Calibri"/>
                <a:ea typeface="DejaVu Sans"/>
              </a:rPr>
              <a:t>Artık programlama dillerinde güvenlik önemlidir.</a:t>
            </a:r>
            <a:endParaRPr b="0" lang="en-US" sz="1700" spc="-1" strike="noStrike">
              <a:latin typeface="Arial"/>
            </a:endParaRPr>
          </a:p>
        </p:txBody>
      </p:sp>
      <p:pic>
        <p:nvPicPr>
          <p:cNvPr id="404" name="Picture 3" descr=""/>
          <p:cNvPicPr/>
          <p:nvPr/>
        </p:nvPicPr>
        <p:blipFill>
          <a:blip r:embed="rId1"/>
          <a:stretch/>
        </p:blipFill>
        <p:spPr>
          <a:xfrm>
            <a:off x="842760" y="1791720"/>
            <a:ext cx="7466400" cy="178020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 Pointer (Gösterge) Tipi</a:t>
            </a:r>
            <a:endParaRPr b="0" lang="en-US" sz="3200" spc="-1" strike="noStrike">
              <a:latin typeface="Arial"/>
            </a:endParaRPr>
          </a:p>
        </p:txBody>
      </p:sp>
      <p:sp>
        <p:nvSpPr>
          <p:cNvPr id="40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5E82347-8E9E-4C4C-BC11-486B75C892CA}" type="slidenum">
              <a:rPr b="1" lang="tr-TR" sz="1400" spc="-1" strike="noStrike">
                <a:solidFill>
                  <a:srgbClr val="ffffff"/>
                </a:solidFill>
                <a:latin typeface="Calibri"/>
                <a:ea typeface="DejaVu Sans"/>
              </a:rPr>
              <a:t>77</a:t>
            </a:fld>
            <a:endParaRPr b="0" lang="en-US" sz="1400" spc="-1" strike="noStrike">
              <a:latin typeface="Arial"/>
            </a:endParaRPr>
          </a:p>
        </p:txBody>
      </p:sp>
      <p:sp>
        <p:nvSpPr>
          <p:cNvPr id="407" name="CustomShape 3"/>
          <p:cNvSpPr/>
          <p:nvPr/>
        </p:nvSpPr>
        <p:spPr>
          <a:xfrm>
            <a:off x="2915640" y="1600200"/>
            <a:ext cx="611964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1" lang="tr-TR" sz="2000" spc="-1" strike="noStrike">
                <a:solidFill>
                  <a:srgbClr val="000000"/>
                </a:solidFill>
                <a:latin typeface="Calibri"/>
                <a:ea typeface="DejaVu Sans"/>
              </a:rPr>
              <a:t>Gösterge </a:t>
            </a:r>
            <a:r>
              <a:rPr b="0" lang="tr-TR" sz="2000" spc="-1" strike="noStrike">
                <a:solidFill>
                  <a:srgbClr val="000000"/>
                </a:solidFill>
                <a:latin typeface="Calibri"/>
                <a:ea typeface="DejaVu Sans"/>
              </a:rPr>
              <a:t>(</a:t>
            </a:r>
            <a:r>
              <a:rPr b="0" i="1" lang="tr-TR" sz="2000" spc="-1" strike="noStrike">
                <a:solidFill>
                  <a:srgbClr val="000000"/>
                </a:solidFill>
                <a:latin typeface="Calibri"/>
                <a:ea typeface="DejaVu Sans"/>
              </a:rPr>
              <a:t>pointer</a:t>
            </a:r>
            <a:r>
              <a:rPr b="0" lang="tr-TR" sz="2000" spc="-1" strike="noStrike">
                <a:solidFill>
                  <a:srgbClr val="000000"/>
                </a:solidFill>
                <a:latin typeface="Calibri"/>
                <a:ea typeface="DejaVu Sans"/>
              </a:rPr>
              <a:t>) tipi, belirli bir veriyi içermek yerine başka bir veriye başvuru amacıyla kullanılır. Bu nedenle, hem ilkel tiplerden hem de yapısal tiplerden farklı bir veri tipidir. Bir</a:t>
            </a:r>
            <a:r>
              <a:rPr b="1" lang="tr-TR" sz="2000" spc="-1" strike="noStrike">
                <a:solidFill>
                  <a:srgbClr val="000000"/>
                </a:solidFill>
                <a:latin typeface="Calibri"/>
                <a:ea typeface="DejaVu Sans"/>
              </a:rPr>
              <a:t> gösterge tipi sadece bellek adreslerinden oluşan değerler </a:t>
            </a:r>
            <a:r>
              <a:rPr b="0" lang="tr-TR" sz="2000" spc="-1" strike="noStrike">
                <a:solidFill>
                  <a:srgbClr val="000000"/>
                </a:solidFill>
                <a:latin typeface="Calibri"/>
                <a:ea typeface="DejaVu Sans"/>
              </a:rPr>
              <a:t>ve </a:t>
            </a:r>
            <a:r>
              <a:rPr b="1" lang="tr-TR" sz="2000" spc="-1" strike="noStrike">
                <a:solidFill>
                  <a:srgbClr val="000000"/>
                </a:solidFill>
                <a:latin typeface="Calibri"/>
                <a:ea typeface="DejaVu Sans"/>
              </a:rPr>
              <a:t>boş (</a:t>
            </a:r>
            <a:r>
              <a:rPr b="1" i="1" lang="tr-TR" sz="2000" spc="-1" strike="noStrike">
                <a:solidFill>
                  <a:srgbClr val="000000"/>
                </a:solidFill>
                <a:latin typeface="Calibri"/>
                <a:ea typeface="DejaVu Sans"/>
              </a:rPr>
              <a:t>null</a:t>
            </a:r>
            <a:r>
              <a:rPr b="1" lang="tr-TR" sz="2000" spc="-1" strike="noStrike">
                <a:solidFill>
                  <a:srgbClr val="000000"/>
                </a:solidFill>
                <a:latin typeface="Calibri"/>
                <a:ea typeface="DejaVu Sans"/>
              </a:rPr>
              <a:t>) </a:t>
            </a:r>
            <a:r>
              <a:rPr b="0" lang="tr-TR" sz="2000" spc="-1" strike="noStrike">
                <a:solidFill>
                  <a:srgbClr val="000000"/>
                </a:solidFill>
                <a:latin typeface="Calibri"/>
                <a:ea typeface="DejaVu Sans"/>
              </a:rPr>
              <a:t>değerini içerebilen bir tiptir. </a:t>
            </a:r>
            <a:br/>
            <a:r>
              <a:rPr b="0" lang="tr-TR" sz="2000" spc="-1" strike="noStrike">
                <a:solidFill>
                  <a:srgbClr val="000000"/>
                </a:solidFill>
                <a:latin typeface="Calibri"/>
                <a:ea typeface="DejaVu Sans"/>
              </a:rPr>
              <a:t>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000" spc="-1" strike="noStrike">
                <a:solidFill>
                  <a:srgbClr val="000000"/>
                </a:solidFill>
                <a:latin typeface="Calibri"/>
                <a:ea typeface="DejaVu Sans"/>
              </a:rPr>
              <a:t>Gösterge tipindeki değerler, gösterdikleri veriden bağımsız olarak sabit </a:t>
            </a:r>
            <a:r>
              <a:rPr b="0" lang="tr-TR" sz="2000" spc="-1" strike="noStrike">
                <a:solidFill>
                  <a:srgbClr val="000000"/>
                </a:solidFill>
                <a:latin typeface="Calibri"/>
                <a:ea typeface="DejaVu Sans"/>
              </a:rPr>
              <a:t>bir büyüklüktedirler ve genellikle tek bir bellek yerine sığarlar.</a:t>
            </a:r>
            <a:endParaRPr b="0" lang="en-US" sz="2000" spc="-1" strike="noStrike">
              <a:latin typeface="Arial"/>
            </a:endParaRPr>
          </a:p>
        </p:txBody>
      </p:sp>
      <p:pic>
        <p:nvPicPr>
          <p:cNvPr id="408" name="Picture 2" descr=""/>
          <p:cNvPicPr/>
          <p:nvPr/>
        </p:nvPicPr>
        <p:blipFill>
          <a:blip r:embed="rId1"/>
          <a:stretch/>
        </p:blipFill>
        <p:spPr>
          <a:xfrm>
            <a:off x="179640" y="1845000"/>
            <a:ext cx="2580120" cy="256104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pointer</a:t>
            </a:r>
            <a:endParaRPr b="0" lang="en-US" sz="4400" spc="-1" strike="noStrike">
              <a:latin typeface="Arial"/>
            </a:endParaRPr>
          </a:p>
        </p:txBody>
      </p:sp>
      <p:sp>
        <p:nvSpPr>
          <p:cNvPr id="410"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9AA9D26-C3A8-4089-817A-ECB517AF49B8}"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411" name="İçerik Yer Tutucusu 4" descr=""/>
          <p:cNvPicPr/>
          <p:nvPr/>
        </p:nvPicPr>
        <p:blipFill>
          <a:blip r:embed="rId1"/>
          <a:stretch/>
        </p:blipFill>
        <p:spPr>
          <a:xfrm>
            <a:off x="0" y="1701000"/>
            <a:ext cx="8152200" cy="3883680"/>
          </a:xfrm>
          <a:prstGeom prst="rect">
            <a:avLst/>
          </a:prstGeom>
          <a:ln>
            <a:noFill/>
          </a:ln>
        </p:spPr>
      </p:pic>
      <p:pic>
        <p:nvPicPr>
          <p:cNvPr id="412" name="Resim 5" descr=""/>
          <p:cNvPicPr/>
          <p:nvPr/>
        </p:nvPicPr>
        <p:blipFill>
          <a:blip r:embed="rId2"/>
          <a:stretch/>
        </p:blipFill>
        <p:spPr>
          <a:xfrm>
            <a:off x="3117600" y="2133000"/>
            <a:ext cx="5647320" cy="100872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612720" y="228600"/>
            <a:ext cx="8152200" cy="989640"/>
          </a:xfrm>
          <a:prstGeom prst="rect">
            <a:avLst/>
          </a:prstGeom>
          <a:noFill/>
          <a:ln>
            <a:noFill/>
          </a:ln>
        </p:spPr>
        <p:style>
          <a:lnRef idx="0"/>
          <a:fillRef idx="0"/>
          <a:effectRef idx="0"/>
          <a:fontRef idx="minor"/>
        </p:style>
      </p:sp>
      <p:sp>
        <p:nvSpPr>
          <p:cNvPr id="41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E3C99909-E983-4A65-A8A2-B5B362532D91}" type="slidenum">
              <a:rPr b="1" lang="tr-TR" sz="1400" spc="-1" strike="noStrike">
                <a:solidFill>
                  <a:srgbClr val="ffffff"/>
                </a:solidFill>
                <a:latin typeface="Calibri"/>
                <a:ea typeface="DejaVu Sans"/>
              </a:rPr>
              <a:t>&lt;number&gt;</a:t>
            </a:fld>
            <a:endParaRPr b="0" lang="en-US" sz="1400" spc="-1" strike="noStrike">
              <a:latin typeface="Arial"/>
            </a:endParaRPr>
          </a:p>
        </p:txBody>
      </p:sp>
      <p:sp>
        <p:nvSpPr>
          <p:cNvPr id="415" name="CustomShape 3"/>
          <p:cNvSpPr/>
          <p:nvPr/>
        </p:nvSpPr>
        <p:spPr>
          <a:xfrm>
            <a:off x="685800" y="1986120"/>
            <a:ext cx="3999600" cy="3085200"/>
          </a:xfrm>
          <a:prstGeom prst="rect">
            <a:avLst/>
          </a:prstGeom>
          <a:noFill/>
          <a:ln w="9360">
            <a:noFill/>
          </a:ln>
        </p:spPr>
        <p:style>
          <a:lnRef idx="0"/>
          <a:fillRef idx="0"/>
          <a:effectRef idx="0"/>
          <a:fontRef idx="minor"/>
        </p:style>
        <p:txBody>
          <a:bodyPr lIns="90000" rIns="90000" tIns="45000" bIns="45000">
            <a:noAutofit/>
          </a:bodyPr>
          <a:p>
            <a:pPr marL="343080" indent="-342000">
              <a:lnSpc>
                <a:spcPct val="100000"/>
              </a:lnSpc>
              <a:spcBef>
                <a:spcPts val="479"/>
              </a:spcBef>
              <a:tabLst>
                <a:tab algn="l" pos="0"/>
              </a:tabLst>
            </a:pPr>
            <a:r>
              <a:rPr b="1" lang="en-US" sz="2400" spc="-1" strike="noStrike">
                <a:solidFill>
                  <a:srgbClr val="95b3d7"/>
                </a:solidFill>
                <a:latin typeface="Calibri"/>
                <a:ea typeface="굴림"/>
              </a:rPr>
              <a:t>int n = 11;</a:t>
            </a:r>
            <a:endParaRPr b="0" lang="en-US" sz="2400" spc="-1" strike="noStrike">
              <a:latin typeface="Arial"/>
            </a:endParaRPr>
          </a:p>
          <a:p>
            <a:pPr marL="343080" indent="-342000">
              <a:lnSpc>
                <a:spcPct val="100000"/>
              </a:lnSpc>
              <a:spcBef>
                <a:spcPts val="479"/>
              </a:spcBef>
              <a:tabLst>
                <a:tab algn="l" pos="0"/>
              </a:tabLst>
            </a:pPr>
            <a:r>
              <a:rPr b="1" lang="en-US" sz="2400" spc="-1" strike="noStrike">
                <a:solidFill>
                  <a:srgbClr val="95b3d7"/>
                </a:solidFill>
                <a:latin typeface="Calibri"/>
                <a:ea typeface="굴림"/>
              </a:rPr>
              <a:t>int *q, *r, *h;</a:t>
            </a:r>
            <a:endParaRPr b="0" lang="en-US" sz="2400" spc="-1" strike="noStrike">
              <a:latin typeface="Arial"/>
            </a:endParaRPr>
          </a:p>
          <a:p>
            <a:pPr marL="343080" indent="-342000">
              <a:lnSpc>
                <a:spcPct val="100000"/>
              </a:lnSpc>
              <a:spcBef>
                <a:spcPts val="479"/>
              </a:spcBef>
              <a:tabLst>
                <a:tab algn="l" pos="0"/>
              </a:tabLst>
            </a:pPr>
            <a:r>
              <a:rPr b="1" lang="en-US" sz="2400" spc="-1" strike="noStrike">
                <a:solidFill>
                  <a:srgbClr val="95b3d7"/>
                </a:solidFill>
                <a:latin typeface="Calibri"/>
                <a:ea typeface="굴림"/>
              </a:rPr>
              <a:t>q = &amp;n;  r = NULL;</a:t>
            </a:r>
            <a:endParaRPr b="0" lang="en-US" sz="2400" spc="-1" strike="noStrike">
              <a:latin typeface="Arial"/>
            </a:endParaRPr>
          </a:p>
          <a:p>
            <a:pPr marL="343080" indent="-342000">
              <a:lnSpc>
                <a:spcPct val="100000"/>
              </a:lnSpc>
              <a:spcBef>
                <a:spcPts val="479"/>
              </a:spcBef>
              <a:tabLst>
                <a:tab algn="l" pos="0"/>
              </a:tabLst>
            </a:pPr>
            <a:r>
              <a:rPr b="1" lang="en-US" sz="2400" spc="-1" strike="noStrike">
                <a:solidFill>
                  <a:srgbClr val="95b3d7"/>
                </a:solidFill>
                <a:latin typeface="Calibri"/>
                <a:ea typeface="굴림"/>
              </a:rPr>
              <a:t>h = (int *)malloc(sizeof(int));</a:t>
            </a:r>
            <a:endParaRPr b="0" lang="en-US" sz="2400" spc="-1" strike="noStrike">
              <a:latin typeface="Arial"/>
            </a:endParaRPr>
          </a:p>
          <a:p>
            <a:pPr marL="343080" indent="-342000">
              <a:lnSpc>
                <a:spcPct val="100000"/>
              </a:lnSpc>
              <a:spcBef>
                <a:spcPts val="479"/>
              </a:spcBef>
              <a:tabLst>
                <a:tab algn="l" pos="0"/>
              </a:tabLst>
            </a:pPr>
            <a:r>
              <a:rPr b="1" lang="en-US" sz="2400" spc="-1" strike="noStrike">
                <a:solidFill>
                  <a:srgbClr val="95b3d7"/>
                </a:solidFill>
                <a:latin typeface="Calibri"/>
                <a:ea typeface="굴림"/>
              </a:rPr>
              <a:t>*h = 33;</a:t>
            </a:r>
            <a:endParaRPr b="0" lang="en-US" sz="2400" spc="-1" strike="noStrike">
              <a:latin typeface="Arial"/>
            </a:endParaRPr>
          </a:p>
          <a:p>
            <a:pPr marL="343080" indent="-342000">
              <a:lnSpc>
                <a:spcPct val="100000"/>
              </a:lnSpc>
              <a:spcBef>
                <a:spcPts val="479"/>
              </a:spcBef>
              <a:tabLst>
                <a:tab algn="l" pos="0"/>
              </a:tabLst>
            </a:pPr>
            <a:r>
              <a:rPr b="1" lang="en-US" sz="2400" spc="-1" strike="noStrike">
                <a:solidFill>
                  <a:srgbClr val="95b3d7"/>
                </a:solidFill>
                <a:latin typeface="Calibri"/>
                <a:ea typeface="굴림"/>
              </a:rPr>
              <a:t>int m = *h;</a:t>
            </a:r>
            <a:endParaRPr b="0" lang="en-US" sz="2400" spc="-1" strike="noStrike">
              <a:latin typeface="Arial"/>
            </a:endParaRPr>
          </a:p>
        </p:txBody>
      </p:sp>
      <p:sp>
        <p:nvSpPr>
          <p:cNvPr id="416" name="CustomShape 4"/>
          <p:cNvSpPr/>
          <p:nvPr/>
        </p:nvSpPr>
        <p:spPr>
          <a:xfrm>
            <a:off x="6489720" y="2097000"/>
            <a:ext cx="1485000" cy="293400"/>
          </a:xfrm>
          <a:prstGeom prst="rect">
            <a:avLst/>
          </a:prstGeom>
          <a:noFill/>
          <a:ln w="19080">
            <a:solidFill>
              <a:schemeClr val="tx1"/>
            </a:solidFill>
            <a:miter/>
          </a:ln>
          <a:scene3d>
            <a:camera prst="orthographicFront"/>
            <a:lightRig dir="t" rig="threePt"/>
          </a:scene3d>
        </p:spPr>
        <p:style>
          <a:lnRef idx="0"/>
          <a:fillRef idx="0"/>
          <a:effectRef idx="0"/>
          <a:fontRef idx="minor"/>
        </p:style>
        <p:txBody>
          <a:bodyPr lIns="90000" rIns="90000" tIns="25200" bIns="25200">
            <a:spAutoFit/>
          </a:bodyPr>
          <a:p>
            <a:pPr algn="ctr">
              <a:lnSpc>
                <a:spcPct val="100000"/>
              </a:lnSpc>
              <a:spcBef>
                <a:spcPts val="799"/>
              </a:spcBef>
            </a:pPr>
            <a:r>
              <a:rPr b="0" lang="en-US" sz="1600" spc="-1" strike="noStrike">
                <a:solidFill>
                  <a:srgbClr val="000000"/>
                </a:solidFill>
                <a:latin typeface="Calibri"/>
                <a:ea typeface="굴림"/>
              </a:rPr>
              <a:t>11</a:t>
            </a:r>
            <a:endParaRPr b="0" lang="en-US" sz="1600" spc="-1" strike="noStrike">
              <a:latin typeface="Arial"/>
            </a:endParaRPr>
          </a:p>
        </p:txBody>
      </p:sp>
      <p:sp>
        <p:nvSpPr>
          <p:cNvPr id="417" name="CustomShape 5"/>
          <p:cNvSpPr/>
          <p:nvPr/>
        </p:nvSpPr>
        <p:spPr>
          <a:xfrm>
            <a:off x="5943600" y="1986120"/>
            <a:ext cx="352800" cy="363960"/>
          </a:xfrm>
          <a:prstGeom prst="rect">
            <a:avLst/>
          </a:prstGeom>
          <a:noFill/>
          <a:ln w="9360">
            <a:noFill/>
          </a:ln>
          <a:scene3d>
            <a:camera prst="orthographicFront"/>
            <a:lightRig dir="t" rig="threePt"/>
          </a:scene3d>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굴림"/>
              </a:rPr>
              <a:t>n</a:t>
            </a:r>
            <a:endParaRPr b="0" lang="en-US" sz="1800" spc="-1" strike="noStrike">
              <a:latin typeface="Arial"/>
            </a:endParaRPr>
          </a:p>
        </p:txBody>
      </p:sp>
      <p:sp>
        <p:nvSpPr>
          <p:cNvPr id="418" name="CustomShape 6"/>
          <p:cNvSpPr/>
          <p:nvPr/>
        </p:nvSpPr>
        <p:spPr>
          <a:xfrm>
            <a:off x="6489720" y="2725920"/>
            <a:ext cx="1485000" cy="293400"/>
          </a:xfrm>
          <a:prstGeom prst="rect">
            <a:avLst/>
          </a:prstGeom>
          <a:noFill/>
          <a:ln w="19080">
            <a:solidFill>
              <a:schemeClr val="tx1"/>
            </a:solidFill>
            <a:miter/>
          </a:ln>
          <a:scene3d>
            <a:camera prst="orthographicFront"/>
            <a:lightRig dir="t" rig="threePt"/>
          </a:scene3d>
        </p:spPr>
        <p:style>
          <a:lnRef idx="0"/>
          <a:fillRef idx="0"/>
          <a:effectRef idx="0"/>
          <a:fontRef idx="minor"/>
        </p:style>
        <p:txBody>
          <a:bodyPr lIns="90000" rIns="90000" tIns="25200" bIns="25200">
            <a:spAutoFit/>
          </a:bodyPr>
          <a:p>
            <a:pPr algn="ctr">
              <a:lnSpc>
                <a:spcPct val="100000"/>
              </a:lnSpc>
              <a:spcBef>
                <a:spcPts val="799"/>
              </a:spcBef>
            </a:pPr>
            <a:r>
              <a:rPr b="0" lang="en-US" sz="1600" spc="-1" strike="noStrike">
                <a:solidFill>
                  <a:srgbClr val="000000"/>
                </a:solidFill>
                <a:latin typeface="Calibri"/>
                <a:ea typeface="굴림"/>
              </a:rPr>
              <a:t>NULL</a:t>
            </a:r>
            <a:endParaRPr b="0" lang="en-US" sz="1600" spc="-1" strike="noStrike">
              <a:latin typeface="Arial"/>
            </a:endParaRPr>
          </a:p>
        </p:txBody>
      </p:sp>
      <p:sp>
        <p:nvSpPr>
          <p:cNvPr id="419" name="CustomShape 7"/>
          <p:cNvSpPr/>
          <p:nvPr/>
        </p:nvSpPr>
        <p:spPr>
          <a:xfrm>
            <a:off x="5943600" y="2297160"/>
            <a:ext cx="352800" cy="363960"/>
          </a:xfrm>
          <a:prstGeom prst="rect">
            <a:avLst/>
          </a:prstGeom>
          <a:noFill/>
          <a:ln w="9360">
            <a:noFill/>
          </a:ln>
          <a:scene3d>
            <a:camera prst="orthographicFront"/>
            <a:lightRig dir="t" rig="threePt"/>
          </a:scene3d>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굴림"/>
              </a:rPr>
              <a:t>q</a:t>
            </a:r>
            <a:endParaRPr b="0" lang="en-US" sz="1800" spc="-1" strike="noStrike">
              <a:latin typeface="Arial"/>
            </a:endParaRPr>
          </a:p>
        </p:txBody>
      </p:sp>
      <p:sp>
        <p:nvSpPr>
          <p:cNvPr id="420" name="CustomShape 8"/>
          <p:cNvSpPr/>
          <p:nvPr/>
        </p:nvSpPr>
        <p:spPr>
          <a:xfrm>
            <a:off x="6489720" y="2411280"/>
            <a:ext cx="1485000" cy="295920"/>
          </a:xfrm>
          <a:prstGeom prst="rect">
            <a:avLst/>
          </a:prstGeom>
          <a:noFill/>
          <a:ln w="19080">
            <a:solidFill>
              <a:schemeClr val="tx1"/>
            </a:solidFill>
            <a:miter/>
          </a:ln>
          <a:scene3d>
            <a:camera prst="orthographicFront"/>
            <a:lightRig dir="t" rig="threePt"/>
          </a:scene3d>
        </p:spPr>
        <p:style>
          <a:lnRef idx="0"/>
          <a:fillRef idx="0"/>
          <a:effectRef idx="0"/>
          <a:fontRef idx="minor"/>
        </p:style>
      </p:sp>
      <p:sp>
        <p:nvSpPr>
          <p:cNvPr id="421" name="CustomShape 9"/>
          <p:cNvSpPr/>
          <p:nvPr/>
        </p:nvSpPr>
        <p:spPr>
          <a:xfrm>
            <a:off x="7689960" y="2500200"/>
            <a:ext cx="113400" cy="111600"/>
          </a:xfrm>
          <a:prstGeom prst="ellipse">
            <a:avLst/>
          </a:prstGeom>
          <a:solidFill>
            <a:srgbClr val="ff3300"/>
          </a:solidFill>
          <a:ln w="9360">
            <a:noFill/>
          </a:ln>
          <a:scene3d>
            <a:camera prst="orthographicFront"/>
            <a:lightRig dir="t" rig="threePt"/>
          </a:scene3d>
        </p:spPr>
        <p:style>
          <a:lnRef idx="0"/>
          <a:fillRef idx="0"/>
          <a:effectRef idx="0"/>
          <a:fontRef idx="minor"/>
        </p:style>
      </p:sp>
      <p:sp>
        <p:nvSpPr>
          <p:cNvPr id="422" name="CustomShape 10"/>
          <p:cNvSpPr/>
          <p:nvPr/>
        </p:nvSpPr>
        <p:spPr>
          <a:xfrm flipV="1">
            <a:off x="7804080" y="2244240"/>
            <a:ext cx="170280" cy="309960"/>
          </a:xfrm>
          <a:prstGeom prst="bentConnector3">
            <a:avLst>
              <a:gd name="adj1" fmla="val 233333"/>
            </a:avLst>
          </a:prstGeom>
          <a:noFill/>
          <a:ln w="19080">
            <a:solidFill>
              <a:srgbClr val="ff3300"/>
            </a:solidFill>
            <a:prstDash val="dash"/>
            <a:miter/>
            <a:tailEnd len="med" type="triangle" w="med"/>
          </a:ln>
          <a:scene3d>
            <a:camera prst="orthographicFront"/>
            <a:lightRig dir="t" rig="threePt"/>
          </a:scene3d>
        </p:spPr>
        <p:style>
          <a:lnRef idx="0"/>
          <a:fillRef idx="0"/>
          <a:effectRef idx="0"/>
          <a:fontRef idx="minor"/>
        </p:style>
      </p:sp>
      <p:sp>
        <p:nvSpPr>
          <p:cNvPr id="423" name="CustomShape 11"/>
          <p:cNvSpPr/>
          <p:nvPr/>
        </p:nvSpPr>
        <p:spPr>
          <a:xfrm>
            <a:off x="5943600" y="2614680"/>
            <a:ext cx="352800" cy="363960"/>
          </a:xfrm>
          <a:prstGeom prst="rect">
            <a:avLst/>
          </a:prstGeom>
          <a:noFill/>
          <a:ln w="9360">
            <a:noFill/>
          </a:ln>
          <a:scene3d>
            <a:camera prst="orthographicFront"/>
            <a:lightRig dir="t" rig="threePt"/>
          </a:scene3d>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굴림"/>
              </a:rPr>
              <a:t>r</a:t>
            </a:r>
            <a:endParaRPr b="0" lang="en-US" sz="1800" spc="-1" strike="noStrike">
              <a:latin typeface="Arial"/>
            </a:endParaRPr>
          </a:p>
        </p:txBody>
      </p:sp>
      <p:sp>
        <p:nvSpPr>
          <p:cNvPr id="424" name="CustomShape 12"/>
          <p:cNvSpPr/>
          <p:nvPr/>
        </p:nvSpPr>
        <p:spPr>
          <a:xfrm>
            <a:off x="343080" y="1967040"/>
            <a:ext cx="8343000" cy="2875320"/>
          </a:xfrm>
          <a:prstGeom prst="rect">
            <a:avLst/>
          </a:prstGeom>
          <a:noFill/>
          <a:ln w="9360">
            <a:solidFill>
              <a:schemeClr val="tx1"/>
            </a:solidFill>
            <a:miter/>
          </a:ln>
        </p:spPr>
        <p:style>
          <a:lnRef idx="0"/>
          <a:fillRef idx="0"/>
          <a:effectRef idx="0"/>
          <a:fontRef idx="minor"/>
        </p:style>
      </p:sp>
      <p:sp>
        <p:nvSpPr>
          <p:cNvPr id="425" name="CustomShape 13"/>
          <p:cNvSpPr/>
          <p:nvPr/>
        </p:nvSpPr>
        <p:spPr>
          <a:xfrm>
            <a:off x="6489720" y="3040200"/>
            <a:ext cx="1485000" cy="295920"/>
          </a:xfrm>
          <a:prstGeom prst="rect">
            <a:avLst/>
          </a:prstGeom>
          <a:noFill/>
          <a:ln w="19080">
            <a:solidFill>
              <a:schemeClr val="tx1"/>
            </a:solidFill>
            <a:miter/>
          </a:ln>
          <a:scene3d>
            <a:camera prst="orthographicFront"/>
            <a:lightRig dir="t" rig="threePt"/>
          </a:scene3d>
        </p:spPr>
        <p:style>
          <a:lnRef idx="0"/>
          <a:fillRef idx="0"/>
          <a:effectRef idx="0"/>
          <a:fontRef idx="minor"/>
        </p:style>
      </p:sp>
      <p:grpSp>
        <p:nvGrpSpPr>
          <p:cNvPr id="426" name="Group 14"/>
          <p:cNvGrpSpPr/>
          <p:nvPr/>
        </p:nvGrpSpPr>
        <p:grpSpPr>
          <a:xfrm>
            <a:off x="5943600" y="2897280"/>
            <a:ext cx="2031120" cy="1068120"/>
            <a:chOff x="5943600" y="2897280"/>
            <a:chExt cx="2031120" cy="1068120"/>
          </a:xfrm>
        </p:grpSpPr>
        <p:sp>
          <p:nvSpPr>
            <p:cNvPr id="427" name="CustomShape 15"/>
            <p:cNvSpPr/>
            <p:nvPr/>
          </p:nvSpPr>
          <p:spPr>
            <a:xfrm>
              <a:off x="6489720" y="3354480"/>
              <a:ext cx="1485000" cy="293400"/>
            </a:xfrm>
            <a:prstGeom prst="rect">
              <a:avLst/>
            </a:prstGeom>
            <a:solidFill>
              <a:srgbClr val="ff3300"/>
            </a:solidFill>
            <a:ln w="19080">
              <a:solidFill>
                <a:schemeClr val="tx1"/>
              </a:solidFill>
              <a:miter/>
            </a:ln>
            <a:scene3d>
              <a:camera prst="orthographicFront"/>
              <a:lightRig dir="t" rig="threePt"/>
            </a:scene3d>
          </p:spPr>
          <p:style>
            <a:lnRef idx="0"/>
            <a:fillRef idx="0"/>
            <a:effectRef idx="0"/>
            <a:fontRef idx="minor"/>
          </p:style>
          <p:txBody>
            <a:bodyPr lIns="90000" rIns="90000" tIns="25200" bIns="25200">
              <a:spAutoFit/>
            </a:bodyPr>
            <a:p>
              <a:pPr algn="ctr">
                <a:lnSpc>
                  <a:spcPct val="100000"/>
                </a:lnSpc>
                <a:spcBef>
                  <a:spcPts val="799"/>
                </a:spcBef>
              </a:pPr>
              <a:r>
                <a:rPr b="0" lang="en-US" sz="1600" spc="-1" strike="noStrike">
                  <a:solidFill>
                    <a:srgbClr val="000000"/>
                  </a:solidFill>
                  <a:latin typeface="Calibri"/>
                  <a:ea typeface="굴림"/>
                </a:rPr>
                <a:t>…</a:t>
              </a:r>
              <a:endParaRPr b="0" lang="en-US" sz="1600" spc="-1" strike="noStrike">
                <a:latin typeface="Arial"/>
              </a:endParaRPr>
            </a:p>
          </p:txBody>
        </p:sp>
        <p:sp>
          <p:nvSpPr>
            <p:cNvPr id="428" name="CustomShape 16"/>
            <p:cNvSpPr/>
            <p:nvPr/>
          </p:nvSpPr>
          <p:spPr>
            <a:xfrm>
              <a:off x="6489720" y="3672000"/>
              <a:ext cx="1485000" cy="293400"/>
            </a:xfrm>
            <a:prstGeom prst="rect">
              <a:avLst/>
            </a:prstGeom>
            <a:solidFill>
              <a:srgbClr val="ff3300"/>
            </a:solidFill>
            <a:ln w="19080">
              <a:solidFill>
                <a:schemeClr val="tx1"/>
              </a:solidFill>
              <a:miter/>
            </a:ln>
            <a:scene3d>
              <a:camera prst="orthographicFront"/>
              <a:lightRig dir="t" rig="threePt"/>
            </a:scene3d>
          </p:spPr>
          <p:style>
            <a:lnRef idx="0"/>
            <a:fillRef idx="0"/>
            <a:effectRef idx="0"/>
            <a:fontRef idx="minor"/>
          </p:style>
          <p:txBody>
            <a:bodyPr lIns="90000" rIns="90000" tIns="25200" bIns="25200">
              <a:spAutoFit/>
            </a:bodyPr>
            <a:p>
              <a:pPr algn="ctr">
                <a:lnSpc>
                  <a:spcPct val="100000"/>
                </a:lnSpc>
                <a:spcBef>
                  <a:spcPts val="799"/>
                </a:spcBef>
              </a:pPr>
              <a:r>
                <a:rPr b="0" lang="en-US" sz="1600" spc="-1" strike="noStrike">
                  <a:solidFill>
                    <a:srgbClr val="000000"/>
                  </a:solidFill>
                  <a:latin typeface="Calibri"/>
                  <a:ea typeface="굴림"/>
                </a:rPr>
                <a:t>33</a:t>
              </a:r>
              <a:endParaRPr b="0" lang="en-US" sz="1600" spc="-1" strike="noStrike">
                <a:latin typeface="Arial"/>
              </a:endParaRPr>
            </a:p>
          </p:txBody>
        </p:sp>
        <p:sp>
          <p:nvSpPr>
            <p:cNvPr id="429" name="CustomShape 17"/>
            <p:cNvSpPr/>
            <p:nvPr/>
          </p:nvSpPr>
          <p:spPr>
            <a:xfrm>
              <a:off x="5943600" y="2897280"/>
              <a:ext cx="352800" cy="363960"/>
            </a:xfrm>
            <a:prstGeom prst="rect">
              <a:avLst/>
            </a:prstGeom>
            <a:noFill/>
            <a:ln w="9360">
              <a:noFill/>
            </a:ln>
            <a:scene3d>
              <a:camera prst="orthographicFront"/>
              <a:lightRig dir="t" rig="threePt"/>
            </a:scene3d>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굴림"/>
                </a:rPr>
                <a:t>h</a:t>
              </a:r>
              <a:endParaRPr b="0" lang="en-US" sz="1800" spc="-1" strike="noStrike">
                <a:latin typeface="Arial"/>
              </a:endParaRPr>
            </a:p>
          </p:txBody>
        </p:sp>
        <p:sp>
          <p:nvSpPr>
            <p:cNvPr id="430" name="CustomShape 18"/>
            <p:cNvSpPr/>
            <p:nvPr/>
          </p:nvSpPr>
          <p:spPr>
            <a:xfrm>
              <a:off x="7689960" y="3133800"/>
              <a:ext cx="113400" cy="111600"/>
            </a:xfrm>
            <a:prstGeom prst="ellipse">
              <a:avLst/>
            </a:prstGeom>
            <a:solidFill>
              <a:srgbClr val="ff3300"/>
            </a:solidFill>
            <a:ln w="9360">
              <a:noFill/>
            </a:ln>
            <a:scene3d>
              <a:camera prst="orthographicFront"/>
              <a:lightRig dir="t" rig="threePt"/>
            </a:scene3d>
          </p:spPr>
          <p:style>
            <a:lnRef idx="0"/>
            <a:fillRef idx="0"/>
            <a:effectRef idx="0"/>
            <a:fontRef idx="minor"/>
          </p:style>
        </p:sp>
        <p:sp>
          <p:nvSpPr>
            <p:cNvPr id="431" name="CustomShape 19"/>
            <p:cNvSpPr/>
            <p:nvPr/>
          </p:nvSpPr>
          <p:spPr>
            <a:xfrm>
              <a:off x="7804080" y="3191040"/>
              <a:ext cx="170280" cy="629280"/>
            </a:xfrm>
            <a:prstGeom prst="bentConnector3">
              <a:avLst>
                <a:gd name="adj1" fmla="val 233333"/>
              </a:avLst>
            </a:prstGeom>
            <a:noFill/>
            <a:ln w="19080">
              <a:solidFill>
                <a:srgbClr val="ff3300"/>
              </a:solidFill>
              <a:prstDash val="dash"/>
              <a:miter/>
              <a:tailEnd len="med" type="triangle" w="med"/>
            </a:ln>
            <a:scene3d>
              <a:camera prst="orthographicFront"/>
              <a:lightRig dir="t" rig="threePt"/>
            </a:scene3d>
          </p:spPr>
          <p:style>
            <a:lnRef idx="0"/>
            <a:fillRef idx="0"/>
            <a:effectRef idx="0"/>
            <a:fontRef idx="minor"/>
          </p:style>
        </p:sp>
      </p:grpSp>
      <p:grpSp>
        <p:nvGrpSpPr>
          <p:cNvPr id="432" name="Group 20"/>
          <p:cNvGrpSpPr/>
          <p:nvPr/>
        </p:nvGrpSpPr>
        <p:grpSpPr>
          <a:xfrm>
            <a:off x="1714680" y="3814920"/>
            <a:ext cx="3885120" cy="773640"/>
            <a:chOff x="1714680" y="3814920"/>
            <a:chExt cx="3885120" cy="773640"/>
          </a:xfrm>
        </p:grpSpPr>
        <p:sp>
          <p:nvSpPr>
            <p:cNvPr id="433" name="CustomShape 21"/>
            <p:cNvSpPr/>
            <p:nvPr/>
          </p:nvSpPr>
          <p:spPr>
            <a:xfrm>
              <a:off x="1714680" y="4132440"/>
              <a:ext cx="570600" cy="456120"/>
            </a:xfrm>
            <a:prstGeom prst="ellipse">
              <a:avLst/>
            </a:prstGeom>
            <a:noFill/>
            <a:ln w="38160">
              <a:solidFill>
                <a:srgbClr val="ff3300"/>
              </a:solidFill>
              <a:round/>
            </a:ln>
          </p:spPr>
          <p:style>
            <a:lnRef idx="0"/>
            <a:fillRef idx="0"/>
            <a:effectRef idx="0"/>
            <a:fontRef idx="minor"/>
          </p:style>
        </p:sp>
        <p:sp>
          <p:nvSpPr>
            <p:cNvPr id="434" name="Line 22"/>
            <p:cNvSpPr/>
            <p:nvPr/>
          </p:nvSpPr>
          <p:spPr>
            <a:xfrm>
              <a:off x="2286000" y="4362120"/>
              <a:ext cx="799920" cy="0"/>
            </a:xfrm>
            <a:prstGeom prst="line">
              <a:avLst/>
            </a:prstGeom>
            <a:ln w="28440">
              <a:solidFill>
                <a:srgbClr val="ff3300"/>
              </a:solidFill>
              <a:round/>
              <a:tailEnd len="med" type="triangle" w="med"/>
            </a:ln>
          </p:spPr>
          <p:style>
            <a:lnRef idx="0"/>
            <a:fillRef idx="0"/>
            <a:effectRef idx="0"/>
            <a:fontRef idx="minor"/>
          </p:style>
        </p:sp>
        <p:sp>
          <p:nvSpPr>
            <p:cNvPr id="435" name="CustomShape 23"/>
            <p:cNvSpPr/>
            <p:nvPr/>
          </p:nvSpPr>
          <p:spPr>
            <a:xfrm>
              <a:off x="3086280" y="3814920"/>
              <a:ext cx="2513520" cy="6994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tr-TR" sz="2000" spc="-1" strike="noStrike">
                  <a:solidFill>
                    <a:srgbClr val="7030a0"/>
                  </a:solidFill>
                  <a:latin typeface="Calibri"/>
                  <a:ea typeface="굴림"/>
                </a:rPr>
                <a:t>Geri havale</a:t>
              </a:r>
              <a:r>
                <a:rPr b="0" i="1" lang="en-US" sz="2000" spc="-1" strike="noStrike">
                  <a:solidFill>
                    <a:srgbClr val="7030a0"/>
                  </a:solidFill>
                  <a:latin typeface="Calibri"/>
                  <a:ea typeface="굴림"/>
                </a:rPr>
                <a:t> (</a:t>
              </a:r>
              <a:r>
                <a:rPr b="0" i="1" lang="tr-TR" sz="2000" spc="-1" strike="noStrike">
                  <a:solidFill>
                    <a:srgbClr val="7030a0"/>
                  </a:solidFill>
                  <a:latin typeface="Calibri"/>
                  <a:ea typeface="굴림"/>
                </a:rPr>
                <a:t>dolaylı referans</a:t>
              </a:r>
              <a:r>
                <a:rPr b="0" i="1" lang="en-US" sz="2000" spc="-1" strike="noStrike">
                  <a:solidFill>
                    <a:srgbClr val="7030a0"/>
                  </a:solidFill>
                  <a:latin typeface="Calibri"/>
                  <a:ea typeface="굴림"/>
                </a:rPr>
                <a:t>)</a:t>
              </a:r>
              <a:endParaRPr b="0" lang="en-US" sz="20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childTnLst>
                                </p:cTn>
                              </p:par>
                            </p:childTnLst>
                          </p:cTn>
                        </p:par>
                        <p:par>
                          <p:cTn id="7" fill="hold">
                            <p:stCondLst>
                              <p:cond delay="0"/>
                            </p:stCondLst>
                            <p:childTnLst>
                              <p:par>
                                <p:cTn id="8" nodeType="afterEffect" fill="hold" presetClass="entr" presetID="1">
                                  <p:stCondLst>
                                    <p:cond delay="0"/>
                                  </p:stCondLst>
                                  <p:childTnLst>
                                    <p:set>
                                      <p:cBhvr>
                                        <p:cTn id="9" dur="1" fill="hold">
                                          <p:stCondLst>
                                            <p:cond delay="0"/>
                                          </p:stCondLst>
                                        </p:cTn>
                                        <p:tgtEl>
                                          <p:spTgt spid="415">
                                            <p:txEl>
                                              <p:pRg st="1" end="1"/>
                                            </p:txEl>
                                          </p:spTgt>
                                        </p:tgtEl>
                                        <p:attrNameLst>
                                          <p:attrName>style.visibility</p:attrName>
                                        </p:attrNameLst>
                                      </p:cBhvr>
                                      <p:to>
                                        <p:strVal val="visible"/>
                                      </p:to>
                                    </p:set>
                                  </p:childTnLst>
                                </p:cTn>
                              </p:par>
                            </p:childTnLst>
                          </p:cTn>
                        </p:par>
                        <p:par>
                          <p:cTn id="10" fill="hold">
                            <p:stCondLst>
                              <p:cond delay="0"/>
                            </p:stCondLst>
                            <p:childTnLst>
                              <p:par>
                                <p:cTn id="11" nodeType="afterEffect" fill="hold" presetClass="entr" presetID="1">
                                  <p:stCondLst>
                                    <p:cond delay="0"/>
                                  </p:stCondLst>
                                  <p:childTnLst>
                                    <p:set>
                                      <p:cBhvr>
                                        <p:cTn id="12" dur="1" fill="hold">
                                          <p:stCondLst>
                                            <p:cond delay="0"/>
                                          </p:stCondLst>
                                        </p:cTn>
                                        <p:tgtEl>
                                          <p:spTgt spid="415">
                                            <p:txEl>
                                              <p:pRg st="2" end="2"/>
                                            </p:txEl>
                                          </p:spTgt>
                                        </p:tgtEl>
                                        <p:attrNameLst>
                                          <p:attrName>style.visibility</p:attrName>
                                        </p:attrNameLst>
                                      </p:cBhvr>
                                      <p:to>
                                        <p:strVal val="visible"/>
                                      </p:to>
                                    </p:set>
                                  </p:childTnLst>
                                </p:cTn>
                              </p:par>
                            </p:childTnLst>
                          </p:cTn>
                        </p:par>
                        <p:par>
                          <p:cTn id="13" fill="hold">
                            <p:stCondLst>
                              <p:cond delay="0"/>
                            </p:stCondLst>
                            <p:childTnLst>
                              <p:par>
                                <p:cTn id="14" nodeType="afterEffect" fill="hold" presetClass="entr" presetID="1">
                                  <p:stCondLst>
                                    <p:cond delay="0"/>
                                  </p:stCondLst>
                                  <p:childTnLst>
                                    <p:set>
                                      <p:cBhvr>
                                        <p:cTn id="15" dur="1" fill="hold">
                                          <p:stCondLst>
                                            <p:cond delay="0"/>
                                          </p:stCondLst>
                                        </p:cTn>
                                        <p:tgtEl>
                                          <p:spTgt spid="415">
                                            <p:txEl>
                                              <p:pRg st="3" end="3"/>
                                            </p:txEl>
                                          </p:spTgt>
                                        </p:tgtEl>
                                        <p:attrNameLst>
                                          <p:attrName>style.visibility</p:attrName>
                                        </p:attrNameLst>
                                      </p:cBhvr>
                                      <p:to>
                                        <p:strVal val="visible"/>
                                      </p:to>
                                    </p:set>
                                  </p:childTnLst>
                                </p:cTn>
                              </p:par>
                            </p:childTnLst>
                          </p:cTn>
                        </p:par>
                        <p:par>
                          <p:cTn id="16" fill="hold">
                            <p:stCondLst>
                              <p:cond delay="0"/>
                            </p:stCondLst>
                            <p:childTnLst>
                              <p:par>
                                <p:cTn id="17" nodeType="afterEffect" fill="hold" presetClass="entr" presetID="1">
                                  <p:stCondLst>
                                    <p:cond delay="0"/>
                                  </p:stCondLst>
                                  <p:childTnLst>
                                    <p:set>
                                      <p:cBhvr>
                                        <p:cTn id="18" dur="1" fill="hold">
                                          <p:stCondLst>
                                            <p:cond delay="0"/>
                                          </p:stCondLst>
                                        </p:cTn>
                                        <p:tgtEl>
                                          <p:spTgt spid="415">
                                            <p:txEl>
                                              <p:pRg st="4" end="4"/>
                                            </p:txEl>
                                          </p:spTgt>
                                        </p:tgtEl>
                                        <p:attrNameLst>
                                          <p:attrName>style.visibility</p:attrName>
                                        </p:attrNameLst>
                                      </p:cBhvr>
                                      <p:to>
                                        <p:strVal val="visible"/>
                                      </p:to>
                                    </p:set>
                                  </p:childTnLst>
                                </p:cTn>
                              </p:par>
                            </p:childTnLst>
                          </p:cTn>
                        </p:par>
                        <p:par>
                          <p:cTn id="19" fill="hold">
                            <p:stCondLst>
                              <p:cond delay="0"/>
                            </p:stCondLst>
                            <p:childTnLst>
                              <p:par>
                                <p:cTn id="20" nodeType="afterEffect" fill="hold" presetClass="entr" presetID="9">
                                  <p:stCondLst>
                                    <p:cond delay="0"/>
                                  </p:stCondLst>
                                  <p:childTnLst>
                                    <p:set>
                                      <p:cBhvr>
                                        <p:cTn id="21" dur="1" fill="hold">
                                          <p:stCondLst>
                                            <p:cond delay="0"/>
                                          </p:stCondLst>
                                        </p:cTn>
                                        <p:tgtEl>
                                          <p:spTgt spid="426"/>
                                        </p:tgtEl>
                                        <p:attrNameLst>
                                          <p:attrName>style.visibility</p:attrName>
                                        </p:attrNameLst>
                                      </p:cBhvr>
                                      <p:to>
                                        <p:strVal val="visible"/>
                                      </p:to>
                                    </p:set>
                                    <p:animEffect filter="dissolve" transition="in">
                                      <p:cBhvr additive="repl">
                                        <p:cTn id="22" dur="500"/>
                                        <p:tgtEl>
                                          <p:spTgt spid="426"/>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415">
                                            <p:txEl>
                                              <p:pRg st="5" end="5"/>
                                            </p:txEl>
                                          </p:spTgt>
                                        </p:tgtEl>
                                        <p:attrNameLst>
                                          <p:attrName>style.visibility</p:attrName>
                                        </p:attrNameLst>
                                      </p:cBhvr>
                                      <p:to>
                                        <p:strVal val="visible"/>
                                      </p:to>
                                    </p:set>
                                  </p:childTnLst>
                                </p:cTn>
                              </p:par>
                            </p:childTnLst>
                          </p:cTn>
                        </p:par>
                        <p:par>
                          <p:cTn id="27" fill="hold">
                            <p:stCondLst>
                              <p:cond delay="0"/>
                            </p:stCondLst>
                            <p:childTnLst>
                              <p:par>
                                <p:cTn id="28" nodeType="afterEffect" fill="hold" presetClass="entr" presetID="9">
                                  <p:stCondLst>
                                    <p:cond delay="0"/>
                                  </p:stCondLst>
                                  <p:childTnLst>
                                    <p:set>
                                      <p:cBhvr>
                                        <p:cTn id="29" dur="1" fill="hold">
                                          <p:stCondLst>
                                            <p:cond delay="0"/>
                                          </p:stCondLst>
                                        </p:cTn>
                                        <p:tgtEl>
                                          <p:spTgt spid="432"/>
                                        </p:tgtEl>
                                        <p:attrNameLst>
                                          <p:attrName>style.visibility</p:attrName>
                                        </p:attrNameLst>
                                      </p:cBhvr>
                                      <p:to>
                                        <p:strVal val="visible"/>
                                      </p:to>
                                    </p:set>
                                    <p:animEffect filter="dissolve" transition="in">
                                      <p:cBhvr additive="repl">
                                        <p:cTn id="30"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C integer types</a:t>
            </a:r>
            <a:endParaRPr b="0" lang="en-US" sz="4400" spc="-1" strike="noStrike">
              <a:latin typeface="Arial"/>
            </a:endParaRPr>
          </a:p>
        </p:txBody>
      </p:sp>
      <p:graphicFrame>
        <p:nvGraphicFramePr>
          <p:cNvPr id="166" name="Table 2"/>
          <p:cNvGraphicFramePr/>
          <p:nvPr/>
        </p:nvGraphicFramePr>
        <p:xfrm>
          <a:off x="228600" y="1676520"/>
          <a:ext cx="8686080" cy="4426200"/>
        </p:xfrm>
        <a:graphic>
          <a:graphicData uri="http://schemas.openxmlformats.org/drawingml/2006/table">
            <a:tbl>
              <a:tblPr/>
              <a:tblGrid>
                <a:gridCol w="1758240"/>
                <a:gridCol w="1737360"/>
                <a:gridCol w="3283920"/>
                <a:gridCol w="1906920"/>
              </a:tblGrid>
              <a:tr h="581760">
                <a:tc>
                  <a:txBody>
                    <a:bodyPr lIns="6480" rIns="6480">
                      <a:noAutofit/>
                    </a:bodyPr>
                    <a:p>
                      <a:pPr>
                        <a:lnSpc>
                          <a:spcPct val="100000"/>
                        </a:lnSpc>
                      </a:pPr>
                      <a:r>
                        <a:rPr b="1" lang="tr-TR" sz="1800" spc="-1" strike="noStrike">
                          <a:solidFill>
                            <a:srgbClr val="000000"/>
                          </a:solidFill>
                          <a:latin typeface="Calibri"/>
                        </a:rPr>
                        <a:t>Data type</a:t>
                      </a:r>
                      <a:endParaRPr b="0" lang="en-US" sz="18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1" lang="tr-TR" sz="1800" spc="-1" strike="noStrike">
                          <a:solidFill>
                            <a:srgbClr val="000000"/>
                          </a:solidFill>
                          <a:latin typeface="Calibri"/>
                        </a:rPr>
                        <a:t>Bytes</a:t>
                      </a:r>
                      <a:endParaRPr b="0" lang="en-US" sz="18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1" lang="tr-TR" sz="1800" spc="-1" strike="noStrike">
                          <a:solidFill>
                            <a:srgbClr val="000000"/>
                          </a:solidFill>
                          <a:latin typeface="Calibri"/>
                        </a:rPr>
                        <a:t>Range</a:t>
                      </a:r>
                      <a:endParaRPr b="0" lang="en-US" sz="18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1" lang="tr-TR" sz="1800" spc="-1" strike="noStrike">
                          <a:solidFill>
                            <a:srgbClr val="000000"/>
                          </a:solidFill>
                          <a:latin typeface="Calibri"/>
                        </a:rPr>
                        <a:t>Format</a:t>
                      </a:r>
                      <a:endParaRPr b="0" lang="en-US" sz="18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lIns="6480" rIns="6480">
                      <a:noAutofit/>
                    </a:bodyPr>
                    <a:p>
                      <a:pPr>
                        <a:lnSpc>
                          <a:spcPct val="100000"/>
                        </a:lnSpc>
                      </a:pPr>
                      <a:r>
                        <a:rPr b="0" lang="tr-TR" sz="1400" spc="-1" strike="noStrike">
                          <a:solidFill>
                            <a:srgbClr val="000000"/>
                          </a:solidFill>
                          <a:latin typeface="Calibri"/>
                        </a:rPr>
                        <a:t>short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2</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-32,768 to 32,767</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%hd</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3960">
                <a:tc>
                  <a:txBody>
                    <a:bodyPr lIns="6480" rIns="6480">
                      <a:noAutofit/>
                    </a:bodyPr>
                    <a:p>
                      <a:pPr>
                        <a:lnSpc>
                          <a:spcPct val="100000"/>
                        </a:lnSpc>
                      </a:pPr>
                      <a:r>
                        <a:rPr b="0" lang="tr-TR" sz="1400" spc="-1" strike="noStrike">
                          <a:solidFill>
                            <a:srgbClr val="000000"/>
                          </a:solidFill>
                          <a:latin typeface="Calibri"/>
                        </a:rPr>
                        <a:t>unsigned short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2</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0 to 65,535</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%hu</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lIns="6480" rIns="6480">
                      <a:noAutofit/>
                    </a:bodyPr>
                    <a:p>
                      <a:pPr>
                        <a:lnSpc>
                          <a:spcPct val="100000"/>
                        </a:lnSpc>
                      </a:pPr>
                      <a:r>
                        <a:rPr b="0" lang="tr-TR" sz="1400" spc="-1" strike="noStrike">
                          <a:solidFill>
                            <a:srgbClr val="000000"/>
                          </a:solidFill>
                          <a:latin typeface="Calibri"/>
                        </a:rPr>
                        <a:t>unsigned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4</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0 to 4,294,967,295</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%u</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3960">
                <a:tc>
                  <a:txBody>
                    <a:bodyPr lIns="6480" rIns="6480">
                      <a:noAutofit/>
                    </a:bodyPr>
                    <a:p>
                      <a:pPr>
                        <a:lnSpc>
                          <a:spcPct val="100000"/>
                        </a:lnSpc>
                      </a:pPr>
                      <a:r>
                        <a:rPr b="0" lang="tr-TR" sz="1400" spc="-1" strike="noStrike">
                          <a:solidFill>
                            <a:srgbClr val="000000"/>
                          </a:solidFill>
                          <a:latin typeface="Calibri"/>
                        </a:rPr>
                        <a:t>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4</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-2,147,483,648 to 2,147,483,647</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%d</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3960">
                <a:tc>
                  <a:txBody>
                    <a:bodyPr lIns="6480" rIns="6480">
                      <a:noAutofit/>
                    </a:bodyPr>
                    <a:p>
                      <a:pPr>
                        <a:lnSpc>
                          <a:spcPct val="100000"/>
                        </a:lnSpc>
                      </a:pPr>
                      <a:r>
                        <a:rPr b="0" lang="tr-TR" sz="1400" spc="-1" strike="noStrike">
                          <a:solidFill>
                            <a:srgbClr val="000000"/>
                          </a:solidFill>
                          <a:latin typeface="Calibri"/>
                        </a:rPr>
                        <a:t>long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4</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-2,147,483,648 to 2,147,483,647</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%ld</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3960">
                <a:tc>
                  <a:txBody>
                    <a:bodyPr lIns="6480" rIns="6480">
                      <a:noAutofit/>
                    </a:bodyPr>
                    <a:p>
                      <a:pPr>
                        <a:lnSpc>
                          <a:spcPct val="100000"/>
                        </a:lnSpc>
                      </a:pPr>
                      <a:r>
                        <a:rPr b="0" lang="tr-TR" sz="1400" spc="-1" strike="noStrike">
                          <a:solidFill>
                            <a:srgbClr val="000000"/>
                          </a:solidFill>
                          <a:latin typeface="Calibri"/>
                        </a:rPr>
                        <a:t>unsigned long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4</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0 to 4,294,967,295</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%lu</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lIns="6480" rIns="6480">
                      <a:noAutofit/>
                    </a:bodyPr>
                    <a:p>
                      <a:pPr>
                        <a:lnSpc>
                          <a:spcPct val="100000"/>
                        </a:lnSpc>
                      </a:pPr>
                      <a:r>
                        <a:rPr b="0" lang="tr-TR" sz="1400" spc="-1" strike="noStrike">
                          <a:solidFill>
                            <a:srgbClr val="000000"/>
                          </a:solidFill>
                          <a:latin typeface="Calibri"/>
                        </a:rPr>
                        <a:t>long long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8</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-(2^63) to (2^63)-1</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%lld</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77160">
                <a:tc>
                  <a:txBody>
                    <a:bodyPr lIns="6480" rIns="6480">
                      <a:noAutofit/>
                    </a:bodyPr>
                    <a:p>
                      <a:pPr>
                        <a:lnSpc>
                          <a:spcPct val="100000"/>
                        </a:lnSpc>
                      </a:pPr>
                      <a:r>
                        <a:rPr b="0" lang="tr-TR" sz="1400" spc="-1" strike="noStrike">
                          <a:solidFill>
                            <a:srgbClr val="000000"/>
                          </a:solidFill>
                          <a:latin typeface="Calibri"/>
                        </a:rPr>
                        <a:t>unsigned long long int</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8</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0 to 18,446,744,073,709,551,615</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%llu</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lIns="6480" rIns="6480">
                      <a:noAutofit/>
                    </a:bodyPr>
                    <a:p>
                      <a:pPr>
                        <a:lnSpc>
                          <a:spcPct val="100000"/>
                        </a:lnSpc>
                      </a:pPr>
                      <a:r>
                        <a:rPr b="0" lang="tr-TR" sz="1400" spc="-1" strike="noStrike">
                          <a:solidFill>
                            <a:srgbClr val="000000"/>
                          </a:solidFill>
                          <a:latin typeface="Calibri"/>
                        </a:rPr>
                        <a:t>signed char</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1</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-128 to 127</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%c</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270360">
                <a:tc>
                  <a:txBody>
                    <a:bodyPr lIns="6480" rIns="6480">
                      <a:noAutofit/>
                    </a:bodyPr>
                    <a:p>
                      <a:pPr>
                        <a:lnSpc>
                          <a:spcPct val="100000"/>
                        </a:lnSpc>
                      </a:pPr>
                      <a:r>
                        <a:rPr b="0" lang="tr-TR" sz="1400" spc="-1" strike="noStrike">
                          <a:solidFill>
                            <a:srgbClr val="000000"/>
                          </a:solidFill>
                          <a:latin typeface="Calibri"/>
                        </a:rPr>
                        <a:t>unsigned char</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ctr">
                        <a:lnSpc>
                          <a:spcPct val="100000"/>
                        </a:lnSpc>
                      </a:pPr>
                      <a:r>
                        <a:rPr b="0" lang="tr-TR" sz="1400" spc="-1" strike="noStrike">
                          <a:solidFill>
                            <a:srgbClr val="000000"/>
                          </a:solidFill>
                          <a:latin typeface="Calibri"/>
                        </a:rPr>
                        <a:t>1</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nSpc>
                          <a:spcPct val="100000"/>
                        </a:lnSpc>
                      </a:pPr>
                      <a:r>
                        <a:rPr b="0" lang="tr-TR" sz="1400" spc="-1" strike="noStrike">
                          <a:solidFill>
                            <a:srgbClr val="000000"/>
                          </a:solidFill>
                          <a:latin typeface="Calibri"/>
                        </a:rPr>
                        <a:t>0 to 255</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lIns="6480" rIns="6480">
                      <a:noAutofit/>
                    </a:bodyPr>
                    <a:p>
                      <a:pPr algn="r">
                        <a:lnSpc>
                          <a:spcPct val="100000"/>
                        </a:lnSpc>
                      </a:pPr>
                      <a:r>
                        <a:rPr b="0" lang="tr-TR" sz="1400" spc="-1" strike="noStrike">
                          <a:solidFill>
                            <a:srgbClr val="000000"/>
                          </a:solidFill>
                          <a:latin typeface="Calibri"/>
                        </a:rPr>
                        <a:t>%c</a:t>
                      </a:r>
                      <a:endParaRPr b="0" lang="en-US" sz="1400" spc="-1" strike="noStrike">
                        <a:latin typeface="Arial"/>
                      </a:endParaRPr>
                    </a:p>
                  </a:txBody>
                  <a:tcPr marL="6480" marR="648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67" name="CustomShape 3"/>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A9D606B0-B0A8-4F0F-8E89-2C88DDA4E2AB}" type="slidenum">
              <a:rPr b="1" lang="en-US" sz="1000" spc="-1" strike="noStrike">
                <a:solidFill>
                  <a:srgbClr val="000000"/>
                </a:solidFill>
                <a:latin typeface="Arial"/>
                <a:ea typeface="DejaVu Sans"/>
              </a:rPr>
              <a:t>7</a:t>
            </a:fld>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6.3.5. Pointer (Gösterge) Tipi</a:t>
            </a:r>
            <a:endParaRPr b="0" lang="en-US" sz="3600" spc="-1" strike="noStrike">
              <a:latin typeface="Arial"/>
            </a:endParaRPr>
          </a:p>
        </p:txBody>
      </p:sp>
      <p:sp>
        <p:nvSpPr>
          <p:cNvPr id="437"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25CC1C6A-629E-4F98-BC4D-0915F5289F5D}" type="slidenum">
              <a:rPr b="1" lang="tr-TR" sz="1400" spc="-1" strike="noStrike">
                <a:solidFill>
                  <a:srgbClr val="ffffff"/>
                </a:solidFill>
                <a:latin typeface="Calibri"/>
                <a:ea typeface="DejaVu Sans"/>
              </a:rPr>
              <a:t>80</a:t>
            </a:fld>
            <a:endParaRPr b="0" lang="en-US" sz="1400" spc="-1" strike="noStrike">
              <a:latin typeface="Arial"/>
            </a:endParaRPr>
          </a:p>
        </p:txBody>
      </p:sp>
      <p:pic>
        <p:nvPicPr>
          <p:cNvPr id="438" name="Picture 2" descr=""/>
          <p:cNvPicPr/>
          <p:nvPr/>
        </p:nvPicPr>
        <p:blipFill>
          <a:blip r:embed="rId1"/>
          <a:stretch/>
        </p:blipFill>
        <p:spPr>
          <a:xfrm>
            <a:off x="142920" y="1892160"/>
            <a:ext cx="8928720" cy="4035960"/>
          </a:xfrm>
          <a:prstGeom prst="rect">
            <a:avLst/>
          </a:prstGeom>
          <a:ln w="936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6.3.5.3. Gösterge Aritmetiği</a:t>
            </a:r>
            <a:endParaRPr b="0" lang="en-US" sz="3200" spc="-1" strike="noStrike">
              <a:latin typeface="Arial"/>
            </a:endParaRPr>
          </a:p>
        </p:txBody>
      </p:sp>
      <p:sp>
        <p:nvSpPr>
          <p:cNvPr id="440"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4B47D1A3-E61A-462B-8CCE-C6B5773971E5}" type="slidenum">
              <a:rPr b="1" lang="tr-TR" sz="1400" spc="-1" strike="noStrike">
                <a:solidFill>
                  <a:srgbClr val="ffffff"/>
                </a:solidFill>
                <a:latin typeface="Calibri"/>
                <a:ea typeface="DejaVu Sans"/>
              </a:rPr>
              <a:t>81</a:t>
            </a:fld>
            <a:endParaRPr b="0" lang="en-US" sz="1400" spc="-1" strike="noStrike">
              <a:latin typeface="Arial"/>
            </a:endParaRPr>
          </a:p>
        </p:txBody>
      </p:sp>
      <p:sp>
        <p:nvSpPr>
          <p:cNvPr id="441" name="CustomShape 3"/>
          <p:cNvSpPr/>
          <p:nvPr/>
        </p:nvSpPr>
        <p:spPr>
          <a:xfrm>
            <a:off x="2843640" y="1600200"/>
            <a:ext cx="619164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C ve C++'da gösterge değişkenler ile </a:t>
            </a:r>
            <a:r>
              <a:rPr b="1" lang="tr-TR" sz="2000" spc="-1" strike="noStrike">
                <a:solidFill>
                  <a:srgbClr val="000000"/>
                </a:solidFill>
                <a:latin typeface="Calibri"/>
                <a:ea typeface="DejaVu Sans"/>
              </a:rPr>
              <a:t>gösterge aritmetiği </a:t>
            </a:r>
            <a:r>
              <a:rPr b="0" lang="tr-TR" sz="2000" spc="-1" strike="noStrike">
                <a:solidFill>
                  <a:srgbClr val="000000"/>
                </a:solidFill>
                <a:latin typeface="Calibri"/>
                <a:ea typeface="DejaVu Sans"/>
              </a:rPr>
              <a:t>yapılabilir.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Yandaki örnekte verilen deyiminin anlamı, </a:t>
            </a:r>
            <a:r>
              <a:rPr b="0" i="1" lang="tr-TR" sz="2000" spc="-1" strike="noStrike">
                <a:solidFill>
                  <a:srgbClr val="000000"/>
                </a:solidFill>
                <a:latin typeface="Calibri"/>
                <a:ea typeface="DejaVu Sans"/>
              </a:rPr>
              <a:t>goster </a:t>
            </a:r>
            <a:r>
              <a:rPr b="0" lang="tr-TR" sz="2000" spc="-1" strike="noStrike">
                <a:solidFill>
                  <a:srgbClr val="000000"/>
                </a:solidFill>
                <a:latin typeface="Calibri"/>
                <a:ea typeface="DejaVu Sans"/>
              </a:rPr>
              <a:t>değişkenine </a:t>
            </a:r>
            <a:r>
              <a:rPr b="0" i="1" lang="tr-TR" sz="2000" spc="-1" strike="noStrike">
                <a:solidFill>
                  <a:srgbClr val="000000"/>
                </a:solidFill>
                <a:latin typeface="Calibri"/>
                <a:ea typeface="DejaVu Sans"/>
              </a:rPr>
              <a:t>artıs</a:t>
            </a:r>
            <a:r>
              <a:rPr b="0" lang="tr-TR" sz="2000" spc="-1" strike="noStrike">
                <a:solidFill>
                  <a:srgbClr val="000000"/>
                </a:solidFill>
                <a:latin typeface="Calibri"/>
                <a:ea typeface="DejaVu Sans"/>
              </a:rPr>
              <a:t> değişkeninin değerinin eklenmesi değil, </a:t>
            </a:r>
            <a:r>
              <a:rPr b="0" i="1" lang="tr-TR" sz="2000" spc="-1" strike="noStrike">
                <a:solidFill>
                  <a:srgbClr val="000000"/>
                </a:solidFill>
                <a:latin typeface="Calibri"/>
                <a:ea typeface="DejaVu Sans"/>
              </a:rPr>
              <a:t>artıs </a:t>
            </a:r>
            <a:r>
              <a:rPr b="0" lang="tr-TR" sz="2000" spc="-1" strike="noStrike">
                <a:solidFill>
                  <a:srgbClr val="000000"/>
                </a:solidFill>
                <a:latin typeface="Calibri"/>
                <a:ea typeface="DejaVu Sans"/>
              </a:rPr>
              <a:t>değişkeninin değerinin, </a:t>
            </a:r>
            <a:r>
              <a:rPr b="0" i="1" lang="tr-TR" sz="2000" spc="-1" strike="noStrike">
                <a:solidFill>
                  <a:srgbClr val="000000"/>
                </a:solidFill>
                <a:latin typeface="Calibri"/>
                <a:ea typeface="DejaVu Sans"/>
              </a:rPr>
              <a:t>goster</a:t>
            </a:r>
            <a:r>
              <a:rPr b="0" lang="tr-TR" sz="2000" spc="-1" strike="noStrike">
                <a:solidFill>
                  <a:srgbClr val="000000"/>
                </a:solidFill>
                <a:latin typeface="Calibri"/>
                <a:ea typeface="DejaVu Sans"/>
              </a:rPr>
              <a:t> in işaret ettiği adresteki elemanın bellekte kapladığı yer kadar ölçeklenmesi ve daha sonra </a:t>
            </a:r>
            <a:r>
              <a:rPr b="0" i="1" lang="tr-TR" sz="2000" spc="-1" strike="noStrike">
                <a:solidFill>
                  <a:srgbClr val="000000"/>
                </a:solidFill>
                <a:latin typeface="Calibri"/>
                <a:ea typeface="DejaVu Sans"/>
              </a:rPr>
              <a:t>goster</a:t>
            </a:r>
            <a:r>
              <a:rPr b="0" lang="tr-TR" sz="2000" spc="-1" strike="noStrike">
                <a:solidFill>
                  <a:srgbClr val="000000"/>
                </a:solidFill>
                <a:latin typeface="Calibri"/>
                <a:ea typeface="DejaVu Sans"/>
              </a:rPr>
              <a:t> in değerinin artırılmasıdır. </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Örneğin, </a:t>
            </a:r>
            <a:r>
              <a:rPr b="0" i="1" lang="tr-TR" sz="2000" spc="-1" strike="noStrike">
                <a:solidFill>
                  <a:srgbClr val="000000"/>
                </a:solidFill>
                <a:latin typeface="Calibri"/>
                <a:ea typeface="DejaVu Sans"/>
              </a:rPr>
              <a:t>goster</a:t>
            </a:r>
            <a:r>
              <a:rPr b="0" lang="tr-TR" sz="2000" spc="-1" strike="noStrike">
                <a:solidFill>
                  <a:srgbClr val="000000"/>
                </a:solidFill>
                <a:latin typeface="Calibri"/>
                <a:ea typeface="DejaVu Sans"/>
              </a:rPr>
              <a:t>, bellekte iki sekizli (byte) kaplayan bir nesneyi işaret ediyorsa, </a:t>
            </a:r>
            <a:r>
              <a:rPr b="0" i="1" lang="tr-TR" sz="2000" spc="-1" strike="noStrike">
                <a:solidFill>
                  <a:srgbClr val="000000"/>
                </a:solidFill>
                <a:latin typeface="Calibri"/>
                <a:ea typeface="DejaVu Sans"/>
              </a:rPr>
              <a:t>artıs</a:t>
            </a:r>
            <a:r>
              <a:rPr b="0" lang="tr-TR" sz="2000" spc="-1" strike="noStrike">
                <a:solidFill>
                  <a:srgbClr val="000000"/>
                </a:solidFill>
                <a:latin typeface="Calibri"/>
                <a:ea typeface="DejaVu Sans"/>
              </a:rPr>
              <a:t> ın değeri </a:t>
            </a:r>
            <a:r>
              <a:rPr b="0" i="1" lang="tr-TR" sz="2000" spc="-1" strike="noStrike">
                <a:solidFill>
                  <a:srgbClr val="000000"/>
                </a:solidFill>
                <a:latin typeface="Calibri"/>
                <a:ea typeface="DejaVu Sans"/>
              </a:rPr>
              <a:t>2</a:t>
            </a:r>
            <a:r>
              <a:rPr b="0" lang="tr-TR" sz="2000" spc="-1" strike="noStrike">
                <a:solidFill>
                  <a:srgbClr val="000000"/>
                </a:solidFill>
                <a:latin typeface="Calibri"/>
                <a:ea typeface="DejaVu Sans"/>
              </a:rPr>
              <a:t> ile carpılır ve bu değer, </a:t>
            </a:r>
            <a:r>
              <a:rPr b="0" i="1" lang="tr-TR" sz="2000" spc="-1" strike="noStrike">
                <a:solidFill>
                  <a:srgbClr val="000000"/>
                </a:solidFill>
                <a:latin typeface="Calibri"/>
                <a:ea typeface="DejaVu Sans"/>
              </a:rPr>
              <a:t>goster</a:t>
            </a:r>
            <a:r>
              <a:rPr b="0" lang="tr-TR" sz="2000" spc="-1" strike="noStrike">
                <a:solidFill>
                  <a:srgbClr val="000000"/>
                </a:solidFill>
                <a:latin typeface="Calibri"/>
                <a:ea typeface="DejaVu Sans"/>
              </a:rPr>
              <a:t> in değerine eklenir.</a:t>
            </a:r>
            <a:endParaRPr b="0" lang="en-US" sz="2000" spc="-1" strike="noStrike">
              <a:latin typeface="Arial"/>
            </a:endParaRPr>
          </a:p>
          <a:p>
            <a:pPr>
              <a:lnSpc>
                <a:spcPct val="100000"/>
              </a:lnSpc>
              <a:spcBef>
                <a:spcPts val="700"/>
              </a:spcBef>
            </a:pPr>
            <a:endParaRPr b="0" lang="en-US" sz="2000" spc="-1" strike="noStrike">
              <a:latin typeface="Arial"/>
            </a:endParaRPr>
          </a:p>
        </p:txBody>
      </p:sp>
      <p:pic>
        <p:nvPicPr>
          <p:cNvPr id="442" name="Picture 2" descr=""/>
          <p:cNvPicPr/>
          <p:nvPr/>
        </p:nvPicPr>
        <p:blipFill>
          <a:blip r:embed="rId1"/>
          <a:stretch/>
        </p:blipFill>
        <p:spPr>
          <a:xfrm>
            <a:off x="251640" y="1917000"/>
            <a:ext cx="2437200" cy="11800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6.3.5.3. Gösterge Aritmetiği</a:t>
            </a:r>
            <a:endParaRPr b="0" lang="en-US" sz="3200" spc="-1" strike="noStrike">
              <a:latin typeface="Arial"/>
            </a:endParaRPr>
          </a:p>
        </p:txBody>
      </p:sp>
      <p:sp>
        <p:nvSpPr>
          <p:cNvPr id="44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7B319A4-134C-4234-87E4-747D0FFC12FB}" type="slidenum">
              <a:rPr b="1" lang="tr-TR" sz="1400" spc="-1" strike="noStrike">
                <a:solidFill>
                  <a:srgbClr val="ffffff"/>
                </a:solidFill>
                <a:latin typeface="Calibri"/>
                <a:ea typeface="DejaVu Sans"/>
              </a:rPr>
              <a:t>82</a:t>
            </a:fld>
            <a:endParaRPr b="0" lang="en-US" sz="1400" spc="-1" strike="noStrike">
              <a:latin typeface="Arial"/>
            </a:endParaRPr>
          </a:p>
        </p:txBody>
      </p:sp>
      <p:sp>
        <p:nvSpPr>
          <p:cNvPr id="445"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Gösterge aritmetiğinin gerçekleştirilebilmesi, özellikle dizilerle ilgili işlemlerde yararlıdır. C ve C++'da, dizilerin indislerinin alt sınırı her zaman sıfırdır. Bir dizi ismi, indisler kullanılmadan programda yer aldığında, dizinin ilk elemanının adresini belirtir.</a:t>
            </a:r>
            <a:endParaRPr b="0" lang="en-US" sz="2000" spc="-1" strike="noStrike">
              <a:latin typeface="Arial"/>
            </a:endParaRPr>
          </a:p>
        </p:txBody>
      </p:sp>
      <p:pic>
        <p:nvPicPr>
          <p:cNvPr id="446" name="Picture 2" descr=""/>
          <p:cNvPicPr/>
          <p:nvPr/>
        </p:nvPicPr>
        <p:blipFill>
          <a:blip r:embed="rId1"/>
          <a:stretch/>
        </p:blipFill>
        <p:spPr>
          <a:xfrm>
            <a:off x="1514520" y="2932560"/>
            <a:ext cx="6485400" cy="318996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6.3.5.3. Gösterge Aritmetiği</a:t>
            </a:r>
            <a:endParaRPr b="0" lang="en-US" sz="3200" spc="-1" strike="noStrike">
              <a:latin typeface="Arial"/>
            </a:endParaRPr>
          </a:p>
        </p:txBody>
      </p:sp>
      <p:sp>
        <p:nvSpPr>
          <p:cNvPr id="44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A695FBA7-C423-492C-93DB-A3AC7AD54B0B}" type="slidenum">
              <a:rPr b="1" lang="tr-TR" sz="1400" spc="-1" strike="noStrike">
                <a:solidFill>
                  <a:srgbClr val="ffffff"/>
                </a:solidFill>
                <a:latin typeface="Calibri"/>
                <a:ea typeface="DejaVu Sans"/>
              </a:rPr>
              <a:t>83</a:t>
            </a:fld>
            <a:endParaRPr b="0" lang="en-US" sz="1400" spc="-1" strike="noStrike">
              <a:latin typeface="Arial"/>
            </a:endParaRPr>
          </a:p>
        </p:txBody>
      </p:sp>
      <p:pic>
        <p:nvPicPr>
          <p:cNvPr id="449" name="Picture 2" descr=""/>
          <p:cNvPicPr/>
          <p:nvPr/>
        </p:nvPicPr>
        <p:blipFill>
          <a:blip r:embed="rId1"/>
          <a:stretch/>
        </p:blipFill>
        <p:spPr>
          <a:xfrm>
            <a:off x="685440" y="1917000"/>
            <a:ext cx="7837920" cy="314208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pointer</a:t>
            </a:r>
            <a:endParaRPr b="0" lang="en-US" sz="4400" spc="-1" strike="noStrike">
              <a:latin typeface="Arial"/>
            </a:endParaRPr>
          </a:p>
        </p:txBody>
      </p:sp>
      <p:sp>
        <p:nvSpPr>
          <p:cNvPr id="45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2770EF2-DFA9-4236-8A03-6C41F4F3297C}"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452" name="İçerik Yer Tutucusu 4" descr=""/>
          <p:cNvPicPr/>
          <p:nvPr/>
        </p:nvPicPr>
        <p:blipFill>
          <a:blip r:embed="rId1"/>
          <a:stretch/>
        </p:blipFill>
        <p:spPr>
          <a:xfrm>
            <a:off x="533520" y="1814400"/>
            <a:ext cx="5285160" cy="322776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pointer</a:t>
            </a:r>
            <a:endParaRPr b="0" lang="en-US" sz="4400" spc="-1" strike="noStrike">
              <a:latin typeface="Arial"/>
            </a:endParaRPr>
          </a:p>
        </p:txBody>
      </p:sp>
      <p:sp>
        <p:nvSpPr>
          <p:cNvPr id="454"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52956D7-34F8-4FFE-94A9-B03ECF605C0C}"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455" name="İçerik Yer Tutucusu 4" descr=""/>
          <p:cNvPicPr/>
          <p:nvPr/>
        </p:nvPicPr>
        <p:blipFill>
          <a:blip r:embed="rId1"/>
          <a:stretch/>
        </p:blipFill>
        <p:spPr>
          <a:xfrm>
            <a:off x="533520" y="1814400"/>
            <a:ext cx="5285160" cy="3227760"/>
          </a:xfrm>
          <a:prstGeom prst="rect">
            <a:avLst/>
          </a:prstGeom>
          <a:ln>
            <a:noFill/>
          </a:ln>
        </p:spPr>
      </p:pic>
      <p:pic>
        <p:nvPicPr>
          <p:cNvPr id="456" name="Resim 5" descr=""/>
          <p:cNvPicPr/>
          <p:nvPr/>
        </p:nvPicPr>
        <p:blipFill>
          <a:blip r:embed="rId2"/>
          <a:stretch/>
        </p:blipFill>
        <p:spPr>
          <a:xfrm>
            <a:off x="533520" y="5341320"/>
            <a:ext cx="6999840" cy="87516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6.3.5.4. Gösterge Veri Tipi Sorunları</a:t>
            </a:r>
            <a:endParaRPr b="0" lang="en-US" sz="3200" spc="-1" strike="noStrike">
              <a:latin typeface="Arial"/>
            </a:endParaRPr>
          </a:p>
        </p:txBody>
      </p:sp>
      <p:sp>
        <p:nvSpPr>
          <p:cNvPr id="45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892E36B5-1766-4F42-8F2C-D87B9A22074D}" type="slidenum">
              <a:rPr b="1" lang="tr-TR" sz="1400" spc="-1" strike="noStrike">
                <a:solidFill>
                  <a:srgbClr val="ffffff"/>
                </a:solidFill>
                <a:latin typeface="Calibri"/>
                <a:ea typeface="DejaVu Sans"/>
              </a:rPr>
              <a:t>86</a:t>
            </a:fld>
            <a:endParaRPr b="0" lang="en-US" sz="1400" spc="-1" strike="noStrike">
              <a:latin typeface="Arial"/>
            </a:endParaRPr>
          </a:p>
        </p:txBody>
      </p:sp>
      <p:sp>
        <p:nvSpPr>
          <p:cNvPr id="459"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Gösterge veri tipinin sorunları iki başlık altında toplanabilir:</a:t>
            </a:r>
            <a:endParaRPr b="0" lang="en-US" sz="2000" spc="-1" strike="noStrike">
              <a:latin typeface="Arial"/>
            </a:endParaRPr>
          </a:p>
          <a:p>
            <a:pPr>
              <a:lnSpc>
                <a:spcPct val="100000"/>
              </a:lnSpc>
              <a:spcBef>
                <a:spcPts val="700"/>
              </a:spcBef>
            </a:pPr>
            <a:endParaRPr b="0" lang="en-US" sz="2000" spc="-1" strike="noStrike">
              <a:latin typeface="Arial"/>
            </a:endParaRPr>
          </a:p>
          <a:p>
            <a:pPr>
              <a:lnSpc>
                <a:spcPct val="100000"/>
              </a:lnSpc>
              <a:spcBef>
                <a:spcPts val="700"/>
              </a:spcBef>
            </a:pPr>
            <a:endParaRPr b="0" lang="en-US" sz="2000" spc="-1" strike="noStrike">
              <a:latin typeface="Arial"/>
            </a:endParaRPr>
          </a:p>
          <a:p>
            <a:pPr>
              <a:lnSpc>
                <a:spcPct val="100000"/>
              </a:lnSpc>
              <a:spcBef>
                <a:spcPts val="700"/>
              </a:spcBef>
            </a:pPr>
            <a:endParaRPr b="0" lang="en-US" sz="2000" spc="-1" strike="noStrike">
              <a:latin typeface="Arial"/>
            </a:endParaRPr>
          </a:p>
          <a:p>
            <a:pPr>
              <a:lnSpc>
                <a:spcPct val="100000"/>
              </a:lnSpc>
              <a:spcBef>
                <a:spcPts val="700"/>
              </a:spcBef>
            </a:pP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Gösterge değişkenlerini içeren ilk yüksek düzeyli programlama dili PL/I'dır. PL/I'da, bir gösterge değişkenin gösterebileceği elemanların veri tipi sınırlanmamıştır. Bu durumda, gösterge kullanımlarında durağan tip denetimi yapılamadığı için, programların güvenilirliği azalmıştır. Bu nedenle, sonraki programlama dillerinde gösterge değişkenlerin gösterebildikleri veri tipleri tek bir veri tipi ile sınırlanmıştır. </a:t>
            </a:r>
            <a:endParaRPr b="0" lang="en-US" sz="2000" spc="-1" strike="noStrike">
              <a:latin typeface="Arial"/>
            </a:endParaRPr>
          </a:p>
        </p:txBody>
      </p:sp>
      <p:pic>
        <p:nvPicPr>
          <p:cNvPr id="460" name="Picture 2" descr=""/>
          <p:cNvPicPr/>
          <p:nvPr/>
        </p:nvPicPr>
        <p:blipFill>
          <a:blip r:embed="rId1"/>
          <a:stretch/>
        </p:blipFill>
        <p:spPr>
          <a:xfrm>
            <a:off x="755640" y="2061000"/>
            <a:ext cx="6923520" cy="114192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6.3.5.4. Gösterge Veri Tipi Sorunları</a:t>
            </a:r>
            <a:endParaRPr b="0" lang="en-US" sz="3200" spc="-1" strike="noStrike">
              <a:latin typeface="Arial"/>
            </a:endParaRPr>
          </a:p>
        </p:txBody>
      </p:sp>
      <p:sp>
        <p:nvSpPr>
          <p:cNvPr id="462"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00F9388B-3133-4EB1-AB5D-A19173C4F725}" type="slidenum">
              <a:rPr b="1" lang="tr-TR" sz="1400" spc="-1" strike="noStrike">
                <a:solidFill>
                  <a:srgbClr val="ffffff"/>
                </a:solidFill>
                <a:latin typeface="Calibri"/>
                <a:ea typeface="DejaVu Sans"/>
              </a:rPr>
              <a:t>87</a:t>
            </a:fld>
            <a:endParaRPr b="0" lang="en-US" sz="1400" spc="-1" strike="noStrike">
              <a:latin typeface="Arial"/>
            </a:endParaRPr>
          </a:p>
        </p:txBody>
      </p:sp>
      <p:sp>
        <p:nvSpPr>
          <p:cNvPr id="463"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Örneğin C'de bir gösterge değişken tanımlanırken, adresini tutabileceği değişken tipi de belirtilmelidir.</a:t>
            </a:r>
            <a:endParaRPr b="0" lang="en-US" sz="2000" spc="-1" strike="noStrike">
              <a:latin typeface="Arial"/>
            </a:endParaRPr>
          </a:p>
        </p:txBody>
      </p:sp>
      <p:pic>
        <p:nvPicPr>
          <p:cNvPr id="464" name="Picture 2" descr=""/>
          <p:cNvPicPr/>
          <p:nvPr/>
        </p:nvPicPr>
        <p:blipFill>
          <a:blip r:embed="rId1"/>
          <a:stretch/>
        </p:blipFill>
        <p:spPr>
          <a:xfrm>
            <a:off x="2411640" y="2853000"/>
            <a:ext cx="2694600" cy="251352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6.3.5.4.1. Dangling Pointer (Sallanan Gösterge)</a:t>
            </a:r>
            <a:endParaRPr b="0" lang="en-US" sz="3200" spc="-1" strike="noStrike">
              <a:latin typeface="Arial"/>
            </a:endParaRPr>
          </a:p>
        </p:txBody>
      </p:sp>
      <p:sp>
        <p:nvSpPr>
          <p:cNvPr id="466"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5F9B150A-248B-45B0-AECF-BD7A2F453F11}" type="slidenum">
              <a:rPr b="1" lang="tr-TR" sz="1400" spc="-1" strike="noStrike">
                <a:solidFill>
                  <a:srgbClr val="ffffff"/>
                </a:solidFill>
                <a:latin typeface="Calibri"/>
                <a:ea typeface="DejaVu Sans"/>
              </a:rPr>
              <a:t>88</a:t>
            </a:fld>
            <a:endParaRPr b="0" lang="en-US" sz="1400" spc="-1" strike="noStrike">
              <a:latin typeface="Arial"/>
            </a:endParaRPr>
          </a:p>
        </p:txBody>
      </p:sp>
      <p:sp>
        <p:nvSpPr>
          <p:cNvPr id="467" name="CustomShape 3"/>
          <p:cNvSpPr/>
          <p:nvPr/>
        </p:nvSpPr>
        <p:spPr>
          <a:xfrm>
            <a:off x="395640" y="1600200"/>
            <a:ext cx="864000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Bir gösterge değişkenin gösterdiği adreste </a:t>
            </a:r>
            <a:r>
              <a:rPr b="0" lang="tr-TR" sz="2000" spc="-1" strike="noStrike">
                <a:solidFill>
                  <a:srgbClr val="ff0000"/>
                </a:solidFill>
                <a:latin typeface="Calibri"/>
                <a:ea typeface="DejaVu Sans"/>
              </a:rPr>
              <a:t>geçerli veri olmaması </a:t>
            </a:r>
            <a:r>
              <a:rPr b="0" lang="tr-TR" sz="2000" spc="-1" strike="noStrike">
                <a:solidFill>
                  <a:srgbClr val="000000"/>
                </a:solidFill>
                <a:latin typeface="Calibri"/>
                <a:ea typeface="DejaVu Sans"/>
              </a:rPr>
              <a:t>durumu, göstergenin serbest bırakılmış bir dinamik yığın değişkene işaret etmesi ile oluşur. </a:t>
            </a:r>
            <a:r>
              <a:rPr b="0" lang="tr-TR" sz="2000" spc="-1" strike="noStrike">
                <a:solidFill>
                  <a:srgbClr val="ff0000"/>
                </a:solidFill>
                <a:latin typeface="Calibri"/>
                <a:ea typeface="DejaVu Sans"/>
              </a:rPr>
              <a:t>Serbest bırakılmış bir bellek </a:t>
            </a:r>
            <a:r>
              <a:rPr b="0" lang="tr-TR" sz="2000" spc="-1" strike="noStrike">
                <a:solidFill>
                  <a:srgbClr val="000000"/>
                </a:solidFill>
                <a:latin typeface="Calibri"/>
                <a:ea typeface="DejaVu Sans"/>
              </a:rPr>
              <a:t>adresini gösteren değişkene </a:t>
            </a:r>
            <a:r>
              <a:rPr b="1" lang="tr-TR" sz="2000" spc="-1" strike="noStrike">
                <a:solidFill>
                  <a:srgbClr val="000000"/>
                </a:solidFill>
                <a:latin typeface="Calibri"/>
                <a:ea typeface="DejaVu Sans"/>
              </a:rPr>
              <a:t>sallanan gösterge</a:t>
            </a:r>
            <a:r>
              <a:rPr b="0" lang="tr-TR" sz="2000" spc="-1" strike="noStrike">
                <a:solidFill>
                  <a:srgbClr val="000000"/>
                </a:solidFill>
                <a:latin typeface="Calibri"/>
                <a:ea typeface="DejaVu Sans"/>
              </a:rPr>
              <a:t> (</a:t>
            </a:r>
            <a:r>
              <a:rPr b="0" i="1" lang="tr-TR" sz="2000" spc="-1" strike="noStrike">
                <a:solidFill>
                  <a:srgbClr val="000000"/>
                </a:solidFill>
                <a:latin typeface="Calibri"/>
                <a:ea typeface="DejaVu Sans"/>
              </a:rPr>
              <a:t>dangling pointer)</a:t>
            </a:r>
            <a:r>
              <a:rPr b="0" lang="tr-TR" sz="2000" spc="-1" strike="noStrike">
                <a:solidFill>
                  <a:srgbClr val="000000"/>
                </a:solidFill>
                <a:latin typeface="Calibri"/>
                <a:ea typeface="DejaVu Sans"/>
              </a:rPr>
              <a:t> denir. Bir göstericinin gösterdiği belleğin bir şekilde sisteme iade edildiği durumdur.</a:t>
            </a:r>
            <a:endParaRPr b="0" lang="en-US" sz="2000" spc="-1" strike="noStrike">
              <a:latin typeface="Arial"/>
            </a:endParaRPr>
          </a:p>
          <a:p>
            <a:pPr>
              <a:lnSpc>
                <a:spcPct val="100000"/>
              </a:lnSpc>
              <a:spcBef>
                <a:spcPts val="700"/>
              </a:spcBef>
            </a:pP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1" lang="tr-TR" sz="2000" spc="-1" strike="noStrike">
                <a:solidFill>
                  <a:srgbClr val="000000"/>
                </a:solidFill>
                <a:latin typeface="Calibri"/>
                <a:ea typeface="DejaVu Sans"/>
              </a:rPr>
              <a:t>Pascal, C, C++ ve Java'da Sallanan Gösterge:</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Pascal'da, yığın değiştirilebilir değişkenler</a:t>
            </a:r>
            <a:r>
              <a:rPr b="1" i="1" lang="tr-TR" sz="2000" spc="-1" strike="noStrike">
                <a:solidFill>
                  <a:srgbClr val="000000"/>
                </a:solidFill>
                <a:latin typeface="Calibri"/>
                <a:ea typeface="DejaVu Sans"/>
              </a:rPr>
              <a:t> new</a:t>
            </a:r>
            <a:r>
              <a:rPr b="0" lang="tr-TR" sz="2000" spc="-1" strike="noStrike">
                <a:solidFill>
                  <a:srgbClr val="000000"/>
                </a:solidFill>
                <a:latin typeface="Calibri"/>
                <a:ea typeface="DejaVu Sans"/>
              </a:rPr>
              <a:t> ile oluşturulur ve </a:t>
            </a:r>
            <a:r>
              <a:rPr b="1" i="1" lang="tr-TR" sz="2000" spc="-1" strike="noStrike">
                <a:solidFill>
                  <a:srgbClr val="000000"/>
                </a:solidFill>
                <a:latin typeface="Calibri"/>
                <a:ea typeface="DejaVu Sans"/>
              </a:rPr>
              <a:t>dispose</a:t>
            </a:r>
            <a:r>
              <a:rPr b="0" lang="tr-TR" sz="2000" spc="-1" strike="noStrike">
                <a:solidFill>
                  <a:srgbClr val="000000"/>
                </a:solidFill>
                <a:latin typeface="Calibri"/>
                <a:ea typeface="DejaVu Sans"/>
              </a:rPr>
              <a:t> ile yok edilirler. Pascal'da gösterge değişkenler, sadece değiştirilebilir yığın değişkenlere erişmek için kullanılırlar. Ancak Pascal'da </a:t>
            </a:r>
            <a:r>
              <a:rPr b="0" i="1" lang="tr-TR" sz="2000" spc="-1" strike="noStrike">
                <a:solidFill>
                  <a:srgbClr val="000000"/>
                </a:solidFill>
                <a:latin typeface="Calibri"/>
                <a:ea typeface="DejaVu Sans"/>
              </a:rPr>
              <a:t>dispose</a:t>
            </a:r>
            <a:r>
              <a:rPr b="0" lang="tr-TR" sz="2000" spc="-1" strike="noStrike">
                <a:solidFill>
                  <a:srgbClr val="000000"/>
                </a:solidFill>
                <a:latin typeface="Calibri"/>
                <a:ea typeface="DejaVu Sans"/>
              </a:rPr>
              <a:t> deyimi bir değişkeni gösteren tüm gösterge değişkenleri düzenlenmediği için sallanan göstergeler oluşabilir.</a:t>
            </a:r>
            <a:endParaRPr b="0" lang="en-US" sz="2000" spc="-1" strike="noStrike">
              <a:latin typeface="Arial"/>
            </a:endParaRPr>
          </a:p>
          <a:p>
            <a:pPr>
              <a:lnSpc>
                <a:spcPct val="100000"/>
              </a:lnSpc>
              <a:spcBef>
                <a:spcPts val="700"/>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6.3.5.4.1. Dangling Pointer (Sallanan Gösterge)</a:t>
            </a:r>
            <a:endParaRPr b="0" lang="en-US" sz="3200" spc="-1" strike="noStrike">
              <a:latin typeface="Arial"/>
            </a:endParaRPr>
          </a:p>
        </p:txBody>
      </p:sp>
      <p:sp>
        <p:nvSpPr>
          <p:cNvPr id="469"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663E3203-097E-4CE6-8C27-0B3E312E0E2D}" type="slidenum">
              <a:rPr b="1" lang="tr-TR" sz="1400" spc="-1" strike="noStrike">
                <a:solidFill>
                  <a:srgbClr val="ffffff"/>
                </a:solidFill>
                <a:latin typeface="Calibri"/>
                <a:ea typeface="DejaVu Sans"/>
              </a:rPr>
              <a:t>89</a:t>
            </a:fld>
            <a:endParaRPr b="0" lang="en-US" sz="1400" spc="-1" strike="noStrike">
              <a:latin typeface="Arial"/>
            </a:endParaRPr>
          </a:p>
        </p:txBody>
      </p:sp>
      <p:sp>
        <p:nvSpPr>
          <p:cNvPr id="470" name="CustomShape 3"/>
          <p:cNvSpPr/>
          <p:nvPr/>
        </p:nvSpPr>
        <p:spPr>
          <a:xfrm>
            <a:off x="2915640" y="1600200"/>
            <a:ext cx="6119640" cy="4494600"/>
          </a:xfrm>
          <a:prstGeom prst="rect">
            <a:avLst/>
          </a:prstGeom>
          <a:noFill/>
          <a:ln>
            <a:noFill/>
          </a:ln>
        </p:spPr>
        <p:style>
          <a:lnRef idx="0"/>
          <a:fillRef idx="0"/>
          <a:effectRef idx="0"/>
          <a:fontRef idx="minor"/>
        </p:style>
        <p:txBody>
          <a:bodyPr lIns="90000" rIns="90000" tIns="45000" bIns="45000">
            <a:normAutofit/>
          </a:bodyPr>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Benzer şekilde C ve C++'da da sallanan gösterge sorunu vardır. C'de sallanan gösterge oluşumu yandaki şekilde görülmektedir.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Başka bir örnek verelim:</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1" lang="tr-TR" sz="1700" spc="-1" strike="noStrike">
                <a:solidFill>
                  <a:srgbClr val="000000"/>
                </a:solidFill>
                <a:latin typeface="Calibri"/>
                <a:ea typeface="DejaVu Sans"/>
              </a:rPr>
              <a:t>int* f () {  int fv = 42; return &amp;fv; }</a:t>
            </a:r>
            <a:endParaRPr b="0" lang="en-US" sz="17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Aşağıdaki kod gösterici dönen f’i çağırır, sonucu bir gösterici değişkene koyar, sonra bunu değiştirmeye  çalışır.</a:t>
            </a:r>
            <a:endParaRPr b="0" lang="en-US" sz="2000" spc="-1" strike="noStrike">
              <a:latin typeface="Arial"/>
            </a:endParaRPr>
          </a:p>
          <a:p>
            <a:pPr lvl="1" marL="640080" indent="-273240">
              <a:lnSpc>
                <a:spcPct val="100000"/>
              </a:lnSpc>
              <a:spcBef>
                <a:spcPts val="550"/>
              </a:spcBef>
              <a:buClr>
                <a:srgbClr val="4f81bd"/>
              </a:buClr>
              <a:buSzPct val="70000"/>
              <a:buFont typeface="Wingdings 2" charset="2"/>
              <a:buChar char=""/>
            </a:pPr>
            <a:r>
              <a:rPr b="1" lang="tr-TR" sz="1700" spc="-1" strike="noStrike">
                <a:solidFill>
                  <a:srgbClr val="000000"/>
                </a:solidFill>
                <a:latin typeface="Calibri"/>
                <a:ea typeface="DejaVu Sans"/>
              </a:rPr>
              <a:t>int* p = f();     *p = 0;</a:t>
            </a:r>
            <a:endParaRPr b="0" lang="en-US" sz="17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Fakat </a:t>
            </a:r>
            <a:r>
              <a:rPr b="0" lang="tr-TR" sz="2000" spc="-1" strike="noStrike">
                <a:solidFill>
                  <a:srgbClr val="ff0000"/>
                </a:solidFill>
                <a:latin typeface="Calibri"/>
                <a:ea typeface="DejaVu Sans"/>
              </a:rPr>
              <a:t>göstericinin gösterdiği fv f’nin içinde tanımlıdır</a:t>
            </a:r>
            <a:r>
              <a:rPr b="0" lang="tr-TR" sz="2000" spc="-1" strike="noStrike">
                <a:solidFill>
                  <a:srgbClr val="000000"/>
                </a:solidFill>
                <a:latin typeface="Calibri"/>
                <a:ea typeface="DejaVu Sans"/>
              </a:rPr>
              <a:t>, f’nin yaşamı bitince onun bellekte kullandığı yer de iade edilmiştir, bu şekilde kullanılması beklenmedik sonuçlar doğurur.</a:t>
            </a:r>
            <a:endParaRPr b="0" lang="en-US" sz="2000" spc="-1" strike="noStrike">
              <a:latin typeface="Arial"/>
            </a:endParaRPr>
          </a:p>
          <a:p>
            <a:pPr marL="320040" indent="-318960">
              <a:lnSpc>
                <a:spcPct val="100000"/>
              </a:lnSpc>
              <a:spcBef>
                <a:spcPts val="700"/>
              </a:spcBef>
              <a:buClr>
                <a:srgbClr val="c0504d"/>
              </a:buClr>
              <a:buSzPct val="60000"/>
              <a:buFont typeface="Wingdings" charset="2"/>
              <a:buChar char=""/>
            </a:pPr>
            <a:r>
              <a:rPr b="0" lang="tr-TR" sz="2000" spc="-1" strike="noStrike">
                <a:solidFill>
                  <a:srgbClr val="000000"/>
                </a:solidFill>
                <a:latin typeface="Calibri"/>
                <a:ea typeface="DejaVu Sans"/>
              </a:rPr>
              <a:t>Java'da ise gösterge veri tipine dilde yer verilmeyerek, güvenilirlik problemlerinin önlenmesi amaçlanmıştır.</a:t>
            </a:r>
            <a:endParaRPr b="0" lang="en-US" sz="2000" spc="-1" strike="noStrike">
              <a:latin typeface="Arial"/>
            </a:endParaRPr>
          </a:p>
        </p:txBody>
      </p:sp>
      <p:pic>
        <p:nvPicPr>
          <p:cNvPr id="471" name="Picture 2" descr=""/>
          <p:cNvPicPr/>
          <p:nvPr/>
        </p:nvPicPr>
        <p:blipFill>
          <a:blip r:embed="rId1"/>
          <a:stretch/>
        </p:blipFill>
        <p:spPr>
          <a:xfrm>
            <a:off x="66600" y="1926720"/>
            <a:ext cx="2703960" cy="17420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Resim 208" descr=""/>
          <p:cNvPicPr/>
          <p:nvPr/>
        </p:nvPicPr>
        <p:blipFill>
          <a:blip r:embed="rId1"/>
          <a:stretch/>
        </p:blipFill>
        <p:spPr>
          <a:xfrm>
            <a:off x="1015560" y="1546560"/>
            <a:ext cx="6847920" cy="5219640"/>
          </a:xfrm>
          <a:prstGeom prst="rect">
            <a:avLst/>
          </a:prstGeom>
          <a:ln>
            <a:noFill/>
          </a:ln>
        </p:spPr>
      </p:pic>
      <p:sp>
        <p:nvSpPr>
          <p:cNvPr id="169" name="CustomShape 1"/>
          <p:cNvSpPr/>
          <p:nvPr/>
        </p:nvSpPr>
        <p:spPr>
          <a:xfrm>
            <a:off x="612720" y="29556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Golang integer types</a:t>
            </a:r>
            <a:endParaRPr b="0" lang="en-US" sz="4400" spc="-1" strike="noStrike">
              <a:latin typeface="Arial"/>
            </a:endParaRPr>
          </a:p>
        </p:txBody>
      </p:sp>
      <p:sp>
        <p:nvSpPr>
          <p:cNvPr id="170" name="CustomShape 2"/>
          <p:cNvSpPr/>
          <p:nvPr/>
        </p:nvSpPr>
        <p:spPr>
          <a:xfrm>
            <a:off x="0" y="1339200"/>
            <a:ext cx="532440" cy="243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000" spc="-1" strike="noStrike">
                <a:solidFill>
                  <a:srgbClr val="000000"/>
                </a:solidFill>
                <a:latin typeface="Arial"/>
                <a:ea typeface="DejaVu Sans"/>
              </a:rPr>
              <a:t>1-</a:t>
            </a:r>
            <a:fld id="{7F331E5C-76D4-4D81-8D00-95EEB6812435}" type="slidenum">
              <a:rPr b="1" lang="en-US" sz="1000" spc="-1" strike="noStrike">
                <a:solidFill>
                  <a:srgbClr val="000000"/>
                </a:solidFill>
                <a:latin typeface="Arial"/>
                <a:ea typeface="DejaVu Sans"/>
              </a:rPr>
              <a:t>&lt;number&gt;</a:t>
            </a:fld>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Dangling pointers </a:t>
            </a:r>
            <a:r>
              <a:rPr b="0" lang="tr-TR" sz="4400" spc="-1" strike="noStrike">
                <a:solidFill>
                  <a:srgbClr val="1f497d"/>
                </a:solidFill>
                <a:latin typeface="Calibri"/>
                <a:ea typeface="DejaVu Sans"/>
              </a:rPr>
              <a:t>- 1</a:t>
            </a:r>
            <a:endParaRPr b="0" lang="en-US" sz="4400" spc="-1" strike="noStrike">
              <a:latin typeface="Arial"/>
            </a:endParaRPr>
          </a:p>
        </p:txBody>
      </p:sp>
      <p:pic>
        <p:nvPicPr>
          <p:cNvPr id="473" name="Resim 4" descr=""/>
          <p:cNvPicPr/>
          <p:nvPr/>
        </p:nvPicPr>
        <p:blipFill>
          <a:blip r:embed="rId1"/>
          <a:stretch/>
        </p:blipFill>
        <p:spPr>
          <a:xfrm>
            <a:off x="566640" y="1594440"/>
            <a:ext cx="3370680" cy="385668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Dangling pointers </a:t>
            </a:r>
            <a:r>
              <a:rPr b="0" lang="tr-TR" sz="4400" spc="-1" strike="noStrike">
                <a:solidFill>
                  <a:srgbClr val="1f497d"/>
                </a:solidFill>
                <a:latin typeface="Calibri"/>
                <a:ea typeface="DejaVu Sans"/>
              </a:rPr>
              <a:t>- 1</a:t>
            </a:r>
            <a:endParaRPr b="0" lang="en-US" sz="4400" spc="-1" strike="noStrike">
              <a:latin typeface="Arial"/>
            </a:endParaRPr>
          </a:p>
        </p:txBody>
      </p:sp>
      <p:pic>
        <p:nvPicPr>
          <p:cNvPr id="475" name="Resim 4" descr=""/>
          <p:cNvPicPr/>
          <p:nvPr/>
        </p:nvPicPr>
        <p:blipFill>
          <a:blip r:embed="rId1"/>
          <a:stretch/>
        </p:blipFill>
        <p:spPr>
          <a:xfrm>
            <a:off x="566640" y="1594440"/>
            <a:ext cx="3370680" cy="3856680"/>
          </a:xfrm>
          <a:prstGeom prst="rect">
            <a:avLst/>
          </a:prstGeom>
          <a:ln>
            <a:noFill/>
          </a:ln>
        </p:spPr>
      </p:pic>
      <p:pic>
        <p:nvPicPr>
          <p:cNvPr id="476" name="Resim 5" descr=""/>
          <p:cNvPicPr/>
          <p:nvPr/>
        </p:nvPicPr>
        <p:blipFill>
          <a:blip r:embed="rId2"/>
          <a:stretch/>
        </p:blipFill>
        <p:spPr>
          <a:xfrm>
            <a:off x="4460760" y="3099240"/>
            <a:ext cx="4304160" cy="84672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Dangling pointers </a:t>
            </a:r>
            <a:r>
              <a:rPr b="0" lang="tr-TR" sz="4400" spc="-1" strike="noStrike">
                <a:solidFill>
                  <a:srgbClr val="1f497d"/>
                </a:solidFill>
                <a:latin typeface="Calibri"/>
                <a:ea typeface="DejaVu Sans"/>
              </a:rPr>
              <a:t>- 2</a:t>
            </a:r>
            <a:endParaRPr b="0" lang="en-US" sz="4400" spc="-1" strike="noStrike">
              <a:latin typeface="Arial"/>
            </a:endParaRPr>
          </a:p>
        </p:txBody>
      </p:sp>
      <p:sp>
        <p:nvSpPr>
          <p:cNvPr id="478"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FD6B4F4B-483B-4186-BF95-41D7ABE8AEA3}"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479" name="Resim 4" descr=""/>
          <p:cNvPicPr/>
          <p:nvPr/>
        </p:nvPicPr>
        <p:blipFill>
          <a:blip r:embed="rId1"/>
          <a:stretch/>
        </p:blipFill>
        <p:spPr>
          <a:xfrm>
            <a:off x="539640" y="1655280"/>
            <a:ext cx="3180240" cy="443772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Dangling pointers </a:t>
            </a:r>
            <a:r>
              <a:rPr b="0" lang="tr-TR" sz="4400" spc="-1" strike="noStrike">
                <a:solidFill>
                  <a:srgbClr val="1f497d"/>
                </a:solidFill>
                <a:latin typeface="Calibri"/>
                <a:ea typeface="DejaVu Sans"/>
              </a:rPr>
              <a:t>- 2</a:t>
            </a:r>
            <a:endParaRPr b="0" lang="en-US" sz="4400" spc="-1" strike="noStrike">
              <a:latin typeface="Arial"/>
            </a:endParaRPr>
          </a:p>
        </p:txBody>
      </p:sp>
      <p:sp>
        <p:nvSpPr>
          <p:cNvPr id="481"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258FF161-FF5C-4D35-BCE8-5A487644181A}" type="slidenum">
              <a:rPr b="1" lang="tr-TR" sz="1400" spc="-1" strike="noStrike">
                <a:solidFill>
                  <a:srgbClr val="ffffff"/>
                </a:solidFill>
                <a:latin typeface="Calibri"/>
                <a:ea typeface="DejaVu Sans"/>
              </a:rPr>
              <a:t>&lt;number&gt;</a:t>
            </a:fld>
            <a:endParaRPr b="0" lang="en-US" sz="1400" spc="-1" strike="noStrike">
              <a:latin typeface="Arial"/>
            </a:endParaRPr>
          </a:p>
        </p:txBody>
      </p:sp>
      <p:pic>
        <p:nvPicPr>
          <p:cNvPr id="482" name="Resim 4" descr=""/>
          <p:cNvPicPr/>
          <p:nvPr/>
        </p:nvPicPr>
        <p:blipFill>
          <a:blip r:embed="rId1"/>
          <a:stretch/>
        </p:blipFill>
        <p:spPr>
          <a:xfrm>
            <a:off x="539640" y="1438560"/>
            <a:ext cx="3180240" cy="4437720"/>
          </a:xfrm>
          <a:prstGeom prst="rect">
            <a:avLst/>
          </a:prstGeom>
          <a:ln>
            <a:noFill/>
          </a:ln>
        </p:spPr>
      </p:pic>
      <p:pic>
        <p:nvPicPr>
          <p:cNvPr id="483" name="Resim 5" descr=""/>
          <p:cNvPicPr/>
          <p:nvPr/>
        </p:nvPicPr>
        <p:blipFill>
          <a:blip r:embed="rId2"/>
          <a:stretch/>
        </p:blipFill>
        <p:spPr>
          <a:xfrm>
            <a:off x="336600" y="4952520"/>
            <a:ext cx="8266680" cy="165636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200" spc="-1" strike="noStrike">
                <a:solidFill>
                  <a:srgbClr val="1f497d"/>
                </a:solidFill>
                <a:latin typeface="Calibri"/>
                <a:ea typeface="DejaVu Sans"/>
              </a:rPr>
              <a:t>6.3.5.4.2. Bellek Sızıntısı</a:t>
            </a:r>
            <a:endParaRPr b="0" lang="en-US" sz="3200" spc="-1" strike="noStrike">
              <a:latin typeface="Arial"/>
            </a:endParaRPr>
          </a:p>
        </p:txBody>
      </p:sp>
      <p:sp>
        <p:nvSpPr>
          <p:cNvPr id="485"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92A87333-8448-4C73-A2A7-5DB3BC858095}" type="slidenum">
              <a:rPr b="1" lang="tr-TR" sz="1400" spc="-1" strike="noStrike">
                <a:solidFill>
                  <a:srgbClr val="ffffff"/>
                </a:solidFill>
                <a:latin typeface="Calibri"/>
                <a:ea typeface="DejaVu Sans"/>
              </a:rPr>
              <a:t>94</a:t>
            </a:fld>
            <a:endParaRPr b="0" lang="en-US" sz="1400" spc="-1" strike="noStrike">
              <a:latin typeface="Arial"/>
            </a:endParaRPr>
          </a:p>
        </p:txBody>
      </p:sp>
      <p:pic>
        <p:nvPicPr>
          <p:cNvPr id="486" name="Picture 2" descr=""/>
          <p:cNvPicPr/>
          <p:nvPr/>
        </p:nvPicPr>
        <p:blipFill>
          <a:blip r:embed="rId1"/>
          <a:stretch/>
        </p:blipFill>
        <p:spPr>
          <a:xfrm>
            <a:off x="142920" y="1855440"/>
            <a:ext cx="8928720" cy="3572640"/>
          </a:xfrm>
          <a:prstGeom prst="rect">
            <a:avLst/>
          </a:prstGeom>
          <a:ln w="936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Lost heap-dynamic variable</a:t>
            </a:r>
            <a:endParaRPr b="0" lang="en-US" sz="4400" spc="-1" strike="noStrike">
              <a:latin typeface="Arial"/>
            </a:endParaRPr>
          </a:p>
        </p:txBody>
      </p:sp>
      <p:pic>
        <p:nvPicPr>
          <p:cNvPr id="488" name="Resim 4" descr=""/>
          <p:cNvPicPr/>
          <p:nvPr/>
        </p:nvPicPr>
        <p:blipFill>
          <a:blip r:embed="rId1"/>
          <a:stretch/>
        </p:blipFill>
        <p:spPr>
          <a:xfrm>
            <a:off x="620280" y="1594080"/>
            <a:ext cx="4199400" cy="358992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fontScale="70000"/>
          </a:bodyPr>
          <a:p>
            <a:pPr>
              <a:lnSpc>
                <a:spcPct val="100000"/>
              </a:lnSpc>
            </a:pPr>
            <a:r>
              <a:rPr b="0" lang="tr-TR" sz="4400" spc="-1" strike="noStrike">
                <a:solidFill>
                  <a:srgbClr val="1f497d"/>
                </a:solidFill>
                <a:latin typeface="Calibri"/>
                <a:ea typeface="DejaVu Sans"/>
              </a:rPr>
              <a:t>Example : C - </a:t>
            </a:r>
            <a:r>
              <a:rPr b="0" lang="en-US" sz="4400" spc="-1" strike="noStrike">
                <a:solidFill>
                  <a:srgbClr val="1f497d"/>
                </a:solidFill>
                <a:latin typeface="Calibri"/>
                <a:ea typeface="DejaVu Sans"/>
              </a:rPr>
              <a:t>Lost heap-dynamic variable</a:t>
            </a:r>
            <a:endParaRPr b="0" lang="en-US" sz="4400" spc="-1" strike="noStrike">
              <a:latin typeface="Arial"/>
            </a:endParaRPr>
          </a:p>
        </p:txBody>
      </p:sp>
      <p:pic>
        <p:nvPicPr>
          <p:cNvPr id="490" name="Resim 4" descr=""/>
          <p:cNvPicPr/>
          <p:nvPr/>
        </p:nvPicPr>
        <p:blipFill>
          <a:blip r:embed="rId1"/>
          <a:stretch/>
        </p:blipFill>
        <p:spPr>
          <a:xfrm>
            <a:off x="620280" y="1594080"/>
            <a:ext cx="4199400" cy="3589920"/>
          </a:xfrm>
          <a:prstGeom prst="rect">
            <a:avLst/>
          </a:prstGeom>
          <a:ln>
            <a:noFill/>
          </a:ln>
        </p:spPr>
      </p:pic>
      <p:pic>
        <p:nvPicPr>
          <p:cNvPr id="491" name="Resim 5" descr=""/>
          <p:cNvPicPr/>
          <p:nvPr/>
        </p:nvPicPr>
        <p:blipFill>
          <a:blip r:embed="rId2"/>
          <a:stretch/>
        </p:blipFill>
        <p:spPr>
          <a:xfrm>
            <a:off x="4500000" y="2061000"/>
            <a:ext cx="4485240" cy="65628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tr-TR" sz="3600" spc="-1" strike="noStrike">
                <a:solidFill>
                  <a:srgbClr val="1f497d"/>
                </a:solidFill>
                <a:latin typeface="Calibri"/>
                <a:ea typeface="DejaVu Sans"/>
              </a:rPr>
              <a:t>6.3.5.5. Dillerde göstericiler</a:t>
            </a:r>
            <a:endParaRPr b="0" lang="en-US" sz="3600" spc="-1" strike="noStrike">
              <a:latin typeface="Arial"/>
            </a:endParaRPr>
          </a:p>
        </p:txBody>
      </p:sp>
      <p:sp>
        <p:nvSpPr>
          <p:cNvPr id="493" name="CustomShape 2"/>
          <p:cNvSpPr/>
          <p:nvPr/>
        </p:nvSpPr>
        <p:spPr>
          <a:xfrm>
            <a:off x="0" y="1272240"/>
            <a:ext cx="532440" cy="2433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fld id="{274D7512-642A-4050-92F6-318A4FAC2F81}" type="slidenum">
              <a:rPr b="1" lang="tr-TR" sz="1400" spc="-1" strike="noStrike">
                <a:solidFill>
                  <a:srgbClr val="ffffff"/>
                </a:solidFill>
                <a:latin typeface="Calibri"/>
                <a:ea typeface="DejaVu Sans"/>
              </a:rPr>
              <a:t>97</a:t>
            </a:fld>
            <a:endParaRPr b="0" lang="en-US" sz="1400" spc="-1" strike="noStrike">
              <a:latin typeface="Arial"/>
            </a:endParaRPr>
          </a:p>
        </p:txBody>
      </p:sp>
      <p:sp>
        <p:nvSpPr>
          <p:cNvPr id="494" name="CustomShape 3"/>
          <p:cNvSpPr/>
          <p:nvPr/>
        </p:nvSpPr>
        <p:spPr>
          <a:xfrm>
            <a:off x="214200" y="1571760"/>
            <a:ext cx="1427760" cy="501120"/>
          </a:xfrm>
          <a:prstGeom prst="rect">
            <a:avLst/>
          </a:prstGeom>
          <a:solidFill>
            <a:schemeClr val="bg1"/>
          </a:solidFill>
          <a:ln>
            <a:noFill/>
          </a:ln>
        </p:spPr>
        <p:style>
          <a:lnRef idx="0"/>
          <a:fillRef idx="0"/>
          <a:effectRef idx="0"/>
          <a:fontRef idx="minor"/>
        </p:style>
        <p:txBody>
          <a:bodyPr lIns="90000" rIns="90000" tIns="45000" bIns="45000">
            <a:spAutoFit/>
          </a:bodyPr>
          <a:p>
            <a:pPr>
              <a:lnSpc>
                <a:spcPct val="100000"/>
              </a:lnSpc>
            </a:pPr>
            <a:r>
              <a:rPr b="0" lang="tr-TR" sz="2700" spc="-1" strike="noStrike">
                <a:solidFill>
                  <a:srgbClr val="ff0000"/>
                </a:solidFill>
                <a:latin typeface="Calibri"/>
                <a:ea typeface="DejaVu Sans"/>
              </a:rPr>
              <a:t>C ve C++</a:t>
            </a:r>
            <a:endParaRPr b="0" lang="en-US" sz="2700" spc="-1" strike="noStrike">
              <a:latin typeface="Arial"/>
            </a:endParaRPr>
          </a:p>
        </p:txBody>
      </p:sp>
      <p:pic>
        <p:nvPicPr>
          <p:cNvPr id="495" name="Picture 3" descr=""/>
          <p:cNvPicPr/>
          <p:nvPr/>
        </p:nvPicPr>
        <p:blipFill>
          <a:blip r:embed="rId1"/>
          <a:stretch/>
        </p:blipFill>
        <p:spPr>
          <a:xfrm>
            <a:off x="71280" y="2067120"/>
            <a:ext cx="8928720" cy="4575240"/>
          </a:xfrm>
          <a:prstGeom prst="rect">
            <a:avLst/>
          </a:prstGeom>
          <a:ln w="936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void *</a:t>
            </a:r>
            <a:endParaRPr b="0" lang="en-US" sz="4400" spc="-1" strike="noStrike">
              <a:latin typeface="Arial"/>
            </a:endParaRPr>
          </a:p>
        </p:txBody>
      </p:sp>
      <p:pic>
        <p:nvPicPr>
          <p:cNvPr id="497" name="Resim 4" descr=""/>
          <p:cNvPicPr/>
          <p:nvPr/>
        </p:nvPicPr>
        <p:blipFill>
          <a:blip r:embed="rId1"/>
          <a:stretch/>
        </p:blipFill>
        <p:spPr>
          <a:xfrm>
            <a:off x="0" y="1560240"/>
            <a:ext cx="5856840" cy="377100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612720" y="228600"/>
            <a:ext cx="8152200" cy="9896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tr-TR" sz="4400" spc="-1" strike="noStrike">
                <a:solidFill>
                  <a:srgbClr val="1f497d"/>
                </a:solidFill>
                <a:latin typeface="Calibri"/>
                <a:ea typeface="DejaVu Sans"/>
              </a:rPr>
              <a:t>Example : C - void *</a:t>
            </a:r>
            <a:endParaRPr b="0" lang="en-US" sz="4400" spc="-1" strike="noStrike">
              <a:latin typeface="Arial"/>
            </a:endParaRPr>
          </a:p>
        </p:txBody>
      </p:sp>
      <p:pic>
        <p:nvPicPr>
          <p:cNvPr id="499" name="Resim 4" descr=""/>
          <p:cNvPicPr/>
          <p:nvPr/>
        </p:nvPicPr>
        <p:blipFill>
          <a:blip r:embed="rId1"/>
          <a:stretch/>
        </p:blipFill>
        <p:spPr>
          <a:xfrm>
            <a:off x="0" y="1560240"/>
            <a:ext cx="5856840" cy="3771000"/>
          </a:xfrm>
          <a:prstGeom prst="rect">
            <a:avLst/>
          </a:prstGeom>
          <a:ln>
            <a:noFill/>
          </a:ln>
        </p:spPr>
      </p:pic>
      <p:pic>
        <p:nvPicPr>
          <p:cNvPr id="500" name="Resim 5" descr=""/>
          <p:cNvPicPr/>
          <p:nvPr/>
        </p:nvPicPr>
        <p:blipFill>
          <a:blip r:embed="rId2"/>
          <a:stretch/>
        </p:blipFill>
        <p:spPr>
          <a:xfrm>
            <a:off x="4572000" y="2421000"/>
            <a:ext cx="4180320" cy="637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12566</TotalTime>
  <Application>LibreOffice/6.4.7.2$Linux_X86_64 LibreOffice_project/40$Build-2</Application>
  <Words>3653</Words>
  <Paragraphs>667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2011-09-15T11:21:30Z</dcterms:created>
  <dc:creator>ERKAN TANYILDIZI</dc:creator>
  <dc:description/>
  <dc:language>en-US</dc:language>
  <cp:lastModifiedBy/>
  <cp:lastPrinted>2019-11-19T22:02:00Z</cp:lastPrinted>
  <dcterms:modified xsi:type="dcterms:W3CDTF">2021-12-05T21:54:57Z</dcterms:modified>
  <cp:revision>320</cp:revision>
  <dc:subject/>
  <dc:title>PROGRAMLAMA DİLLERİ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Ekran Gösterisi (4:3)</vt:lpwstr>
  </property>
  <property fmtid="{D5CDD505-2E9C-101B-9397-08002B2CF9AE}" pid="9" name="ScaleCrop">
    <vt:bool>0</vt:bool>
  </property>
  <property fmtid="{D5CDD505-2E9C-101B-9397-08002B2CF9AE}" pid="10" name="ShareDoc">
    <vt:bool>0</vt:bool>
  </property>
  <property fmtid="{D5CDD505-2E9C-101B-9397-08002B2CF9AE}" pid="11" name="Slides">
    <vt:i4>105</vt:i4>
  </property>
</Properties>
</file>